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7" r:id="rId4"/>
    <p:sldId id="316" r:id="rId5"/>
    <p:sldId id="325" r:id="rId6"/>
    <p:sldId id="327" r:id="rId7"/>
    <p:sldId id="32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38ED4-A6E2-3ED5-7C19-4F77F628A3ED}" v="133" dt="2024-06-12T20:27:40.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s>
</file>

<file path=ppt/slides/_rels/slide3.xml.rels><?xml version="1.0" encoding="UTF-8" standalone="yes"?>
<Relationships xmlns="http://schemas.openxmlformats.org/package/2006/relationships"><Relationship Id="rId13" Type="http://schemas.openxmlformats.org/officeDocument/2006/relationships/hyperlink" Target="https://www.toronto-bia.com/wp-content/uploads/2024/06/Astral-Media-Radio-Rate-Card.pdf" TargetMode="External"/><Relationship Id="rId18" Type="http://schemas.openxmlformats.org/officeDocument/2006/relationships/hyperlink" Target="mailto:sales@westendphoenix.com" TargetMode="External"/><Relationship Id="rId26" Type="http://schemas.openxmlformats.org/officeDocument/2006/relationships/hyperlink" Target="https://www.toronto-bia.com/wp-content/uploads/2024/06/Curiocity-Rate-Card-2023-2024.pdf" TargetMode="External"/><Relationship Id="rId39" Type="http://schemas.openxmlformats.org/officeDocument/2006/relationships/hyperlink" Target="https://www.toronto-bia.com/wp-content/uploads/2023/10/Now-Toronto-2024-TABIA-Rate-Card-.pdf" TargetMode="External"/><Relationship Id="rId21" Type="http://schemas.openxmlformats.org/officeDocument/2006/relationships/hyperlink" Target="https://www.toronto-bia.com/wp-content/uploads/2024/06/CP24-Ad-Box-Information-Fall-Winter-Spring-Summer-Rates_.pdf" TargetMode="External"/><Relationship Id="rId34" Type="http://schemas.openxmlformats.org/officeDocument/2006/relationships/hyperlink" Target="https://www.toronto-bia.com/wp-content/uploads/2024/06/Streets-of-Toronto-Rate-Card-2024.pdf" TargetMode="External"/><Relationship Id="rId7" Type="http://schemas.openxmlformats.org/officeDocument/2006/relationships/hyperlink" Target="https://www.toronto-bia.com/wp-content/uploads/2024/06/Pattison-TTC-Vertical-28-Poster-Creative-Template.pdf" TargetMode="External"/><Relationship Id="rId12" Type="http://schemas.openxmlformats.org/officeDocument/2006/relationships/hyperlink" Target="mailto:Lorraine.ogrady@bellmedia.ca" TargetMode="External"/><Relationship Id="rId17" Type="http://schemas.openxmlformats.org/officeDocument/2006/relationships/hyperlink" Target="https://www.toronto-bia.com/wp-content/uploads/2024/05/TABIA-x-Indie88-.pdf" TargetMode="External"/><Relationship Id="rId25" Type="http://schemas.openxmlformats.org/officeDocument/2006/relationships/hyperlink" Target="mailto:rosie@curiocity.com" TargetMode="External"/><Relationship Id="rId33" Type="http://schemas.openxmlformats.org/officeDocument/2006/relationships/hyperlink" Target="https://www.toronto-bia.com/wp-content/uploads/2023/09/Taste-Toronto-Media-Kit.pdf" TargetMode="External"/><Relationship Id="rId38" Type="http://schemas.openxmlformats.org/officeDocument/2006/relationships/hyperlink" Target="https://www.destinationtoronto.com/dtn-media-kit/" TargetMode="External"/><Relationship Id="rId2" Type="http://schemas.openxmlformats.org/officeDocument/2006/relationships/image" Target="../media/image1.jpg"/><Relationship Id="rId16" Type="http://schemas.openxmlformats.org/officeDocument/2006/relationships/hyperlink" Target="https://www.toronto-bia.com/wp-content/uploads/2024/05/Indie-88-TABIA-Preferred-Pricing-Rate-Card.pdf" TargetMode="External"/><Relationship Id="rId20" Type="http://schemas.openxmlformats.org/officeDocument/2006/relationships/hyperlink" Target="https://www.toronto-bia.com/wp-content/uploads/2024/05/2023-24_-West-End-Pheonix-MEDIA_KIT_PDF_MM.pdf" TargetMode="External"/><Relationship Id="rId29" Type="http://schemas.openxmlformats.org/officeDocument/2006/relationships/hyperlink" Target="https://www.toronto-bia.com/wp-content/uploads/2024/05/DateNight-x-TABIA-Popular-BIA-orders.pdf" TargetMode="External"/><Relationship Id="rId1" Type="http://schemas.openxmlformats.org/officeDocument/2006/relationships/slideLayout" Target="../slideLayouts/slideLayout1.xml"/><Relationship Id="rId6" Type="http://schemas.openxmlformats.org/officeDocument/2006/relationships/hyperlink" Target="https://www.toronto-bia.com/wp-content/uploads/2023/09/TABIA-Pattison-Rates.pdf" TargetMode="External"/><Relationship Id="rId11" Type="http://schemas.openxmlformats.org/officeDocument/2006/relationships/hyperlink" Target="https://www.toronto-bia.com/wp-content/uploads/2023/10/TEMPLATE_Shelter_Toronto_47.25x68.25.pdf" TargetMode="External"/><Relationship Id="rId24" Type="http://schemas.openxmlformats.org/officeDocument/2006/relationships/hyperlink" Target="https://www.toronto-bia.com/wp-content/uploads/2023/09/blogTO-Media-Kit-compressed.pdf" TargetMode="External"/><Relationship Id="rId32" Type="http://schemas.openxmlformats.org/officeDocument/2006/relationships/hyperlink" Target="https://www.toronto-bia.com/wp-content/uploads/2024/06/Taste-Toronto-Rate-Card-2024.pdf" TargetMode="External"/><Relationship Id="rId37" Type="http://schemas.openxmlformats.org/officeDocument/2006/relationships/hyperlink" Target="https://www.toronto-bia.com/wp-content/uploads/2024/06/Destination-Toronto-Rate-Card-2024.pdf" TargetMode="External"/><Relationship Id="rId40" Type="http://schemas.openxmlformats.org/officeDocument/2006/relationships/hyperlink" Target="mailto:monina@toronto-bia.com" TargetMode="External"/><Relationship Id="rId5" Type="http://schemas.openxmlformats.org/officeDocument/2006/relationships/hyperlink" Target="https://www.toronto-bia.com/wp-content/uploads/2024/06/Astral-TTC-shelter-Media-kit-2024.pdf" TargetMode="External"/><Relationship Id="rId15" Type="http://schemas.openxmlformats.org/officeDocument/2006/relationships/hyperlink" Target="mailto:jeremiah@indie88.com" TargetMode="External"/><Relationship Id="rId23" Type="http://schemas.openxmlformats.org/officeDocument/2006/relationships/hyperlink" Target="https://www.toronto-bia.com/wp-content/uploads/2024/06/BlogTO-Rate-Card-Curtis-Tomaselli.pdf" TargetMode="External"/><Relationship Id="rId28" Type="http://schemas.openxmlformats.org/officeDocument/2006/relationships/hyperlink" Target="mailto:selena@itsdatenight.com" TargetMode="External"/><Relationship Id="rId36" Type="http://schemas.openxmlformats.org/officeDocument/2006/relationships/hyperlink" Target="mailto:Gail.Stewart@Destinationtravelnetwork.com" TargetMode="External"/><Relationship Id="rId10" Type="http://schemas.openxmlformats.org/officeDocument/2006/relationships/hyperlink" Target="https://www.toronto-bia.com/wp-content/uploads/2023/10/Transit-Shelter-Abribus-Toronto-EN-FR-1.pdf" TargetMode="External"/><Relationship Id="rId19" Type="http://schemas.openxmlformats.org/officeDocument/2006/relationships/hyperlink" Target="https://www.toronto-bia.com/wp-content/uploads/2024/05/2024-2025-West-End-Pheonix-Rate-Card-2.pdf" TargetMode="External"/><Relationship Id="rId31" Type="http://schemas.openxmlformats.org/officeDocument/2006/relationships/hyperlink" Target="mailto:cscott@suite66.com" TargetMode="External"/><Relationship Id="rId4" Type="http://schemas.openxmlformats.org/officeDocument/2006/relationships/hyperlink" Target="https://www.toronto-bia.com/wp-content/uploads/2024/06/Pattison-Rate-Card-2024.pdf" TargetMode="External"/><Relationship Id="rId9" Type="http://schemas.openxmlformats.org/officeDocument/2006/relationships/hyperlink" Target="https://www.toronto-bia.com/wp-content/uploads/2024/06/Pattison-Transit-Digital-Network-Template-3.26C.pdf" TargetMode="External"/><Relationship Id="rId14" Type="http://schemas.openxmlformats.org/officeDocument/2006/relationships/hyperlink" Target="https://www.toronto-bia.com/wp-content/uploads/2023/09/Astral-Media-radio-media-kits.pdf" TargetMode="External"/><Relationship Id="rId22" Type="http://schemas.openxmlformats.org/officeDocument/2006/relationships/hyperlink" Target="mailto:c.tomaselli@zoomermedia.ca" TargetMode="External"/><Relationship Id="rId27" Type="http://schemas.openxmlformats.org/officeDocument/2006/relationships/hyperlink" Target="https://www.toronto-bia.com/wp-content/uploads/2024/06/2024-Curiocity-Media-Kit.pdf" TargetMode="External"/><Relationship Id="rId30" Type="http://schemas.openxmlformats.org/officeDocument/2006/relationships/hyperlink" Target="https://www.toronto-bia.com/wp-content/uploads/2024/05/datenight-Media-Kit-2024.pdf" TargetMode="External"/><Relationship Id="rId35" Type="http://schemas.openxmlformats.org/officeDocument/2006/relationships/hyperlink" Target="https://www.toronto-bia.com/wp-content/uploads/2023/09/Streets-of-Toronto-Media-Kit-1.pdf" TargetMode="External"/><Relationship Id="rId8" Type="http://schemas.openxmlformats.org/officeDocument/2006/relationships/hyperlink" Target="https://www.toronto-bia.com/wp-content/uploads/2024/06/Pattison-TTC-Station-Poster-Creative-Template-4x6-1.pdf" TargetMode="External"/><Relationship Id="rId3" Type="http://schemas.openxmlformats.org/officeDocument/2006/relationships/hyperlink" Target="mailto:KTrudeau@pattisonoutdoor.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en/canadian-heritage/services/online-news.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onina@toronto-bia.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205487" y="2029785"/>
            <a:ext cx="9639508" cy="2800767"/>
          </a:xfrm>
          <a:prstGeom prst="rect">
            <a:avLst/>
          </a:prstGeom>
          <a:noFill/>
        </p:spPr>
        <p:txBody>
          <a:bodyPr wrap="square" lIns="91440" tIns="45720" rIns="91440" bIns="45720" rtlCol="0" anchor="t">
            <a:spAutoFit/>
          </a:bodyPr>
          <a:lstStyle/>
          <a:p>
            <a:pPr algn="ctr"/>
            <a:r>
              <a:rPr lang="en-CA" sz="4400" dirty="0">
                <a:latin typeface="Arial Black"/>
              </a:rPr>
              <a:t>2023 - 2024</a:t>
            </a:r>
            <a:endParaRPr lang="en-CA" sz="4400" dirty="0">
              <a:latin typeface="Arial Black" panose="020B0A04020102020204" pitchFamily="34" charset="0"/>
            </a:endParaRPr>
          </a:p>
          <a:p>
            <a:pPr algn="ctr"/>
            <a:r>
              <a:rPr lang="en-US" sz="7200" dirty="0" err="1">
                <a:latin typeface="Arial Black"/>
              </a:rPr>
              <a:t>CityWide</a:t>
            </a:r>
            <a:r>
              <a:rPr lang="en-US" sz="7200" dirty="0">
                <a:latin typeface="Arial Black"/>
              </a:rPr>
              <a:t> Program</a:t>
            </a:r>
            <a:endParaRPr lang="en-CA" sz="7200">
              <a:latin typeface="Arial Black" panose="020B0A04020102020204" pitchFamily="34" charset="0"/>
            </a:endParaRPr>
          </a:p>
          <a:p>
            <a:pPr algn="ctr"/>
            <a:endParaRPr lang="en-US" sz="2800" dirty="0">
              <a:latin typeface="Arial Black"/>
            </a:endParaRPr>
          </a:p>
          <a:p>
            <a:pPr algn="ctr"/>
            <a:r>
              <a:rPr lang="en-US" sz="2800" dirty="0">
                <a:latin typeface="Arial Black"/>
              </a:rPr>
              <a:t>Preferred Advertising Rates for Member BIAs</a:t>
            </a:r>
            <a:endParaRPr lang="en-US" sz="2800" dirty="0">
              <a:latin typeface="Arial Black" panose="020B0A04020102020204" pitchFamily="34" charset="0"/>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Tree>
    <p:extLst>
      <p:ext uri="{BB962C8B-B14F-4D97-AF65-F5344CB8AC3E}">
        <p14:creationId xmlns:p14="http://schemas.microsoft.com/office/powerpoint/2010/main" val="19754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225540" y="275180"/>
            <a:ext cx="9789902" cy="1384995"/>
          </a:xfrm>
          <a:prstGeom prst="rect">
            <a:avLst/>
          </a:prstGeom>
          <a:noFill/>
        </p:spPr>
        <p:txBody>
          <a:bodyPr wrap="square" lIns="91440" tIns="45720" rIns="91440" bIns="45720" rtlCol="0" anchor="t">
            <a:spAutoFit/>
          </a:bodyPr>
          <a:lstStyle/>
          <a:p>
            <a:pPr algn="ctr"/>
            <a:r>
              <a:rPr lang="en-CA" sz="3600" dirty="0">
                <a:latin typeface="Arial Black"/>
              </a:rPr>
              <a:t>2024</a:t>
            </a:r>
            <a:endParaRPr lang="en-CA" sz="3600" dirty="0">
              <a:latin typeface="Arial Black" panose="020B0A04020102020204" pitchFamily="34" charset="0"/>
            </a:endParaRPr>
          </a:p>
          <a:p>
            <a:pPr algn="ctr"/>
            <a:r>
              <a:rPr lang="en-US" sz="4800" dirty="0">
                <a:latin typeface="Arial Black"/>
              </a:rPr>
              <a:t>Advertising Partners</a:t>
            </a:r>
            <a:endParaRPr lang="en-CA" sz="4800" dirty="0"/>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pic>
        <p:nvPicPr>
          <p:cNvPr id="3" name="Picture 2" descr="A red star with black text&#10;&#10;Description automatically generated">
            <a:extLst>
              <a:ext uri="{FF2B5EF4-FFF2-40B4-BE49-F238E27FC236}">
                <a16:creationId xmlns:a16="http://schemas.microsoft.com/office/drawing/2014/main" id="{9E8C2303-88B7-28FA-ADBA-81CAA6A1E4DC}"/>
              </a:ext>
            </a:extLst>
          </p:cNvPr>
          <p:cNvPicPr>
            <a:picLocks noChangeAspect="1"/>
          </p:cNvPicPr>
          <p:nvPr/>
        </p:nvPicPr>
        <p:blipFill>
          <a:blip r:embed="rId3"/>
          <a:stretch>
            <a:fillRect/>
          </a:stretch>
        </p:blipFill>
        <p:spPr>
          <a:xfrm>
            <a:off x="4766413" y="2773902"/>
            <a:ext cx="1359569" cy="1329490"/>
          </a:xfrm>
          <a:prstGeom prst="rect">
            <a:avLst/>
          </a:prstGeom>
        </p:spPr>
      </p:pic>
      <p:pic>
        <p:nvPicPr>
          <p:cNvPr id="6" name="Picture 5" descr="A red sign with white text&#10;&#10;Description automatically generated">
            <a:extLst>
              <a:ext uri="{FF2B5EF4-FFF2-40B4-BE49-F238E27FC236}">
                <a16:creationId xmlns:a16="http://schemas.microsoft.com/office/drawing/2014/main" id="{B35F5A56-4A09-AFBD-D3B3-098BBDE833FE}"/>
              </a:ext>
            </a:extLst>
          </p:cNvPr>
          <p:cNvPicPr>
            <a:picLocks noChangeAspect="1"/>
          </p:cNvPicPr>
          <p:nvPr/>
        </p:nvPicPr>
        <p:blipFill>
          <a:blip r:embed="rId4"/>
          <a:stretch>
            <a:fillRect/>
          </a:stretch>
        </p:blipFill>
        <p:spPr>
          <a:xfrm>
            <a:off x="5917532" y="2829084"/>
            <a:ext cx="1840832" cy="1227222"/>
          </a:xfrm>
          <a:prstGeom prst="rect">
            <a:avLst/>
          </a:prstGeom>
        </p:spPr>
      </p:pic>
      <p:pic>
        <p:nvPicPr>
          <p:cNvPr id="8" name="Picture 7" descr="A pink text with white text&#10;&#10;Description automatically generated">
            <a:extLst>
              <a:ext uri="{FF2B5EF4-FFF2-40B4-BE49-F238E27FC236}">
                <a16:creationId xmlns:a16="http://schemas.microsoft.com/office/drawing/2014/main" id="{4D0CF08F-58BE-A045-183D-D9BE3CB6824F}"/>
              </a:ext>
            </a:extLst>
          </p:cNvPr>
          <p:cNvPicPr>
            <a:picLocks noChangeAspect="1"/>
          </p:cNvPicPr>
          <p:nvPr/>
        </p:nvPicPr>
        <p:blipFill>
          <a:blip r:embed="rId5"/>
          <a:stretch>
            <a:fillRect/>
          </a:stretch>
        </p:blipFill>
        <p:spPr>
          <a:xfrm>
            <a:off x="8298581" y="3551320"/>
            <a:ext cx="1710490" cy="1700464"/>
          </a:xfrm>
          <a:prstGeom prst="rect">
            <a:avLst/>
          </a:prstGeom>
        </p:spPr>
      </p:pic>
      <p:pic>
        <p:nvPicPr>
          <p:cNvPr id="10" name="Picture 9" descr="A blue and black logo&#10;&#10;Description automatically generated">
            <a:extLst>
              <a:ext uri="{FF2B5EF4-FFF2-40B4-BE49-F238E27FC236}">
                <a16:creationId xmlns:a16="http://schemas.microsoft.com/office/drawing/2014/main" id="{105D3AF3-7F83-57C2-F16C-9A86FD24C8D7}"/>
              </a:ext>
            </a:extLst>
          </p:cNvPr>
          <p:cNvPicPr>
            <a:picLocks noChangeAspect="1"/>
          </p:cNvPicPr>
          <p:nvPr/>
        </p:nvPicPr>
        <p:blipFill>
          <a:blip r:embed="rId6"/>
          <a:stretch>
            <a:fillRect/>
          </a:stretch>
        </p:blipFill>
        <p:spPr>
          <a:xfrm>
            <a:off x="4150894" y="3907756"/>
            <a:ext cx="1539040" cy="1605715"/>
          </a:xfrm>
          <a:prstGeom prst="rect">
            <a:avLst/>
          </a:prstGeom>
        </p:spPr>
      </p:pic>
      <p:pic>
        <p:nvPicPr>
          <p:cNvPr id="11" name="Picture 10" descr="A red and black logo&#10;&#10;Description automatically generated">
            <a:extLst>
              <a:ext uri="{FF2B5EF4-FFF2-40B4-BE49-F238E27FC236}">
                <a16:creationId xmlns:a16="http://schemas.microsoft.com/office/drawing/2014/main" id="{77482275-1024-C2B3-DBF3-DFD08300D17D}"/>
              </a:ext>
            </a:extLst>
          </p:cNvPr>
          <p:cNvPicPr>
            <a:picLocks noChangeAspect="1"/>
          </p:cNvPicPr>
          <p:nvPr/>
        </p:nvPicPr>
        <p:blipFill>
          <a:blip r:embed="rId7"/>
          <a:stretch>
            <a:fillRect/>
          </a:stretch>
        </p:blipFill>
        <p:spPr>
          <a:xfrm>
            <a:off x="6093494" y="4159856"/>
            <a:ext cx="1933074" cy="612232"/>
          </a:xfrm>
          <a:prstGeom prst="rect">
            <a:avLst/>
          </a:prstGeom>
        </p:spPr>
      </p:pic>
      <p:pic>
        <p:nvPicPr>
          <p:cNvPr id="12" name="Picture 11" descr="A blue and white sign with white text&#10;&#10;Description automatically generated">
            <a:extLst>
              <a:ext uri="{FF2B5EF4-FFF2-40B4-BE49-F238E27FC236}">
                <a16:creationId xmlns:a16="http://schemas.microsoft.com/office/drawing/2014/main" id="{603F0998-36AA-6FFF-0F39-17BEDA30087D}"/>
              </a:ext>
            </a:extLst>
          </p:cNvPr>
          <p:cNvPicPr>
            <a:picLocks noChangeAspect="1"/>
          </p:cNvPicPr>
          <p:nvPr/>
        </p:nvPicPr>
        <p:blipFill>
          <a:blip r:embed="rId8"/>
          <a:stretch>
            <a:fillRect/>
          </a:stretch>
        </p:blipFill>
        <p:spPr>
          <a:xfrm>
            <a:off x="4618121" y="1714395"/>
            <a:ext cx="2743200" cy="960120"/>
          </a:xfrm>
          <a:prstGeom prst="rect">
            <a:avLst/>
          </a:prstGeom>
        </p:spPr>
      </p:pic>
      <p:pic>
        <p:nvPicPr>
          <p:cNvPr id="13" name="Picture 12" descr="A black text with a white background&#10;&#10;Description automatically generated">
            <a:extLst>
              <a:ext uri="{FF2B5EF4-FFF2-40B4-BE49-F238E27FC236}">
                <a16:creationId xmlns:a16="http://schemas.microsoft.com/office/drawing/2014/main" id="{4458DEAD-758E-9B4B-9ADE-355E9E424B9F}"/>
              </a:ext>
            </a:extLst>
          </p:cNvPr>
          <p:cNvPicPr>
            <a:picLocks noChangeAspect="1"/>
          </p:cNvPicPr>
          <p:nvPr/>
        </p:nvPicPr>
        <p:blipFill>
          <a:blip r:embed="rId9"/>
          <a:stretch>
            <a:fillRect/>
          </a:stretch>
        </p:blipFill>
        <p:spPr>
          <a:xfrm>
            <a:off x="3553828" y="3077778"/>
            <a:ext cx="1192129" cy="727009"/>
          </a:xfrm>
          <a:prstGeom prst="rect">
            <a:avLst/>
          </a:prstGeom>
        </p:spPr>
      </p:pic>
      <p:pic>
        <p:nvPicPr>
          <p:cNvPr id="14" name="Picture 13" descr="A blue and grey logo&#10;&#10;Description automatically generated">
            <a:extLst>
              <a:ext uri="{FF2B5EF4-FFF2-40B4-BE49-F238E27FC236}">
                <a16:creationId xmlns:a16="http://schemas.microsoft.com/office/drawing/2014/main" id="{B869031F-BB9F-A87B-0013-A7C72AE81520}"/>
              </a:ext>
            </a:extLst>
          </p:cNvPr>
          <p:cNvPicPr>
            <a:picLocks noChangeAspect="1"/>
          </p:cNvPicPr>
          <p:nvPr/>
        </p:nvPicPr>
        <p:blipFill>
          <a:blip r:embed="rId10"/>
          <a:stretch>
            <a:fillRect/>
          </a:stretch>
        </p:blipFill>
        <p:spPr>
          <a:xfrm>
            <a:off x="2227847" y="2647869"/>
            <a:ext cx="1189122" cy="968703"/>
          </a:xfrm>
          <a:prstGeom prst="rect">
            <a:avLst/>
          </a:prstGeom>
        </p:spPr>
      </p:pic>
      <p:pic>
        <p:nvPicPr>
          <p:cNvPr id="15" name="Picture 14" descr="A blue and white logo&#10;&#10;Description automatically generated">
            <a:extLst>
              <a:ext uri="{FF2B5EF4-FFF2-40B4-BE49-F238E27FC236}">
                <a16:creationId xmlns:a16="http://schemas.microsoft.com/office/drawing/2014/main" id="{1B821ADB-9322-E1C8-0A1C-C8E00B878F98}"/>
              </a:ext>
            </a:extLst>
          </p:cNvPr>
          <p:cNvPicPr>
            <a:picLocks noChangeAspect="1"/>
          </p:cNvPicPr>
          <p:nvPr/>
        </p:nvPicPr>
        <p:blipFill>
          <a:blip r:embed="rId11"/>
          <a:stretch>
            <a:fillRect/>
          </a:stretch>
        </p:blipFill>
        <p:spPr>
          <a:xfrm>
            <a:off x="2523122" y="5828144"/>
            <a:ext cx="3685673" cy="715181"/>
          </a:xfrm>
          <a:prstGeom prst="rect">
            <a:avLst/>
          </a:prstGeom>
        </p:spPr>
      </p:pic>
      <p:pic>
        <p:nvPicPr>
          <p:cNvPr id="16" name="Picture 15" descr="A purple and white logo with a city skyline&#10;&#10;Description automatically generated">
            <a:extLst>
              <a:ext uri="{FF2B5EF4-FFF2-40B4-BE49-F238E27FC236}">
                <a16:creationId xmlns:a16="http://schemas.microsoft.com/office/drawing/2014/main" id="{1FC117E7-94AF-FD8B-A581-6B35993058F9}"/>
              </a:ext>
            </a:extLst>
          </p:cNvPr>
          <p:cNvPicPr>
            <a:picLocks noChangeAspect="1"/>
          </p:cNvPicPr>
          <p:nvPr/>
        </p:nvPicPr>
        <p:blipFill>
          <a:blip r:embed="rId12"/>
          <a:stretch>
            <a:fillRect/>
          </a:stretch>
        </p:blipFill>
        <p:spPr>
          <a:xfrm>
            <a:off x="7475279" y="1784864"/>
            <a:ext cx="2238375" cy="805035"/>
          </a:xfrm>
          <a:prstGeom prst="rect">
            <a:avLst/>
          </a:prstGeom>
        </p:spPr>
      </p:pic>
      <p:pic>
        <p:nvPicPr>
          <p:cNvPr id="17" name="Picture 16">
            <a:extLst>
              <a:ext uri="{FF2B5EF4-FFF2-40B4-BE49-F238E27FC236}">
                <a16:creationId xmlns:a16="http://schemas.microsoft.com/office/drawing/2014/main" id="{4407A5F5-D496-FF26-F052-D06B352EA340}"/>
              </a:ext>
            </a:extLst>
          </p:cNvPr>
          <p:cNvPicPr>
            <a:picLocks noChangeAspect="1"/>
          </p:cNvPicPr>
          <p:nvPr/>
        </p:nvPicPr>
        <p:blipFill rotWithShape="1">
          <a:blip r:embed="rId13"/>
          <a:srcRect l="-2344" t="37819" r="-260" b="35819"/>
          <a:stretch/>
        </p:blipFill>
        <p:spPr>
          <a:xfrm>
            <a:off x="2177717" y="5151296"/>
            <a:ext cx="3956545" cy="725927"/>
          </a:xfrm>
          <a:prstGeom prst="rect">
            <a:avLst/>
          </a:prstGeom>
        </p:spPr>
      </p:pic>
      <p:pic>
        <p:nvPicPr>
          <p:cNvPr id="18" name="Picture 17" descr="A blue and black logo&#10;&#10;Description automatically generated">
            <a:extLst>
              <a:ext uri="{FF2B5EF4-FFF2-40B4-BE49-F238E27FC236}">
                <a16:creationId xmlns:a16="http://schemas.microsoft.com/office/drawing/2014/main" id="{4B99D263-6B65-6A06-5C42-4C24E52FED15}"/>
              </a:ext>
            </a:extLst>
          </p:cNvPr>
          <p:cNvPicPr>
            <a:picLocks noChangeAspect="1"/>
          </p:cNvPicPr>
          <p:nvPr/>
        </p:nvPicPr>
        <p:blipFill>
          <a:blip r:embed="rId14"/>
          <a:stretch>
            <a:fillRect/>
          </a:stretch>
        </p:blipFill>
        <p:spPr>
          <a:xfrm>
            <a:off x="2201278" y="861726"/>
            <a:ext cx="2295525" cy="2276475"/>
          </a:xfrm>
          <a:prstGeom prst="rect">
            <a:avLst/>
          </a:prstGeom>
        </p:spPr>
      </p:pic>
      <p:pic>
        <p:nvPicPr>
          <p:cNvPr id="19" name="Picture 18" descr="A red and black logo&#10;&#10;Description automatically generated">
            <a:extLst>
              <a:ext uri="{FF2B5EF4-FFF2-40B4-BE49-F238E27FC236}">
                <a16:creationId xmlns:a16="http://schemas.microsoft.com/office/drawing/2014/main" id="{9F702306-E3C7-FC16-5495-9146CA3C7821}"/>
              </a:ext>
            </a:extLst>
          </p:cNvPr>
          <p:cNvPicPr>
            <a:picLocks noChangeAspect="1"/>
          </p:cNvPicPr>
          <p:nvPr/>
        </p:nvPicPr>
        <p:blipFill>
          <a:blip r:embed="rId15"/>
          <a:stretch>
            <a:fillRect/>
          </a:stretch>
        </p:blipFill>
        <p:spPr>
          <a:xfrm>
            <a:off x="9943599" y="1834466"/>
            <a:ext cx="1850858" cy="706354"/>
          </a:xfrm>
          <a:prstGeom prst="rect">
            <a:avLst/>
          </a:prstGeom>
        </p:spPr>
      </p:pic>
      <p:pic>
        <p:nvPicPr>
          <p:cNvPr id="20" name="Picture 19" descr="A black text on a black background&#10;&#10;Description automatically generated">
            <a:extLst>
              <a:ext uri="{FF2B5EF4-FFF2-40B4-BE49-F238E27FC236}">
                <a16:creationId xmlns:a16="http://schemas.microsoft.com/office/drawing/2014/main" id="{13320372-D836-C665-85DE-03A99BFB57D4}"/>
              </a:ext>
            </a:extLst>
          </p:cNvPr>
          <p:cNvPicPr>
            <a:picLocks noChangeAspect="1"/>
          </p:cNvPicPr>
          <p:nvPr/>
        </p:nvPicPr>
        <p:blipFill>
          <a:blip r:embed="rId16"/>
          <a:stretch>
            <a:fillRect/>
          </a:stretch>
        </p:blipFill>
        <p:spPr>
          <a:xfrm>
            <a:off x="6433889" y="5520990"/>
            <a:ext cx="1483394" cy="1434766"/>
          </a:xfrm>
          <a:prstGeom prst="rect">
            <a:avLst/>
          </a:prstGeom>
        </p:spPr>
      </p:pic>
      <p:pic>
        <p:nvPicPr>
          <p:cNvPr id="21" name="Picture 20" descr="A black and white logo&#10;&#10;Description automatically generated">
            <a:extLst>
              <a:ext uri="{FF2B5EF4-FFF2-40B4-BE49-F238E27FC236}">
                <a16:creationId xmlns:a16="http://schemas.microsoft.com/office/drawing/2014/main" id="{7F6AF4DA-322A-F32B-5BAE-C5EB7796646F}"/>
              </a:ext>
            </a:extLst>
          </p:cNvPr>
          <p:cNvPicPr>
            <a:picLocks noChangeAspect="1"/>
          </p:cNvPicPr>
          <p:nvPr/>
        </p:nvPicPr>
        <p:blipFill>
          <a:blip r:embed="rId17"/>
          <a:stretch>
            <a:fillRect/>
          </a:stretch>
        </p:blipFill>
        <p:spPr>
          <a:xfrm>
            <a:off x="6545277" y="4831326"/>
            <a:ext cx="2743200" cy="900684"/>
          </a:xfrm>
          <a:prstGeom prst="rect">
            <a:avLst/>
          </a:prstGeom>
        </p:spPr>
      </p:pic>
      <p:pic>
        <p:nvPicPr>
          <p:cNvPr id="23" name="Picture 22" descr="A white and red logo&#10;&#10;Description automatically generated">
            <a:extLst>
              <a:ext uri="{FF2B5EF4-FFF2-40B4-BE49-F238E27FC236}">
                <a16:creationId xmlns:a16="http://schemas.microsoft.com/office/drawing/2014/main" id="{88ED1F6C-3DDF-8991-6292-5DF977D6002B}"/>
              </a:ext>
            </a:extLst>
          </p:cNvPr>
          <p:cNvPicPr>
            <a:picLocks noChangeAspect="1"/>
          </p:cNvPicPr>
          <p:nvPr/>
        </p:nvPicPr>
        <p:blipFill rotWithShape="1">
          <a:blip r:embed="rId18"/>
          <a:srcRect l="23540" t="22599" r="22410" b="25822"/>
          <a:stretch/>
        </p:blipFill>
        <p:spPr>
          <a:xfrm>
            <a:off x="8033083" y="2936810"/>
            <a:ext cx="1406944" cy="917081"/>
          </a:xfrm>
          <a:prstGeom prst="rect">
            <a:avLst/>
          </a:prstGeom>
        </p:spPr>
      </p:pic>
      <p:pic>
        <p:nvPicPr>
          <p:cNvPr id="2" name="Picture 1">
            <a:extLst>
              <a:ext uri="{FF2B5EF4-FFF2-40B4-BE49-F238E27FC236}">
                <a16:creationId xmlns:a16="http://schemas.microsoft.com/office/drawing/2014/main" id="{FA0A6B3B-A3CE-54BB-2BC4-E18861641C21}"/>
              </a:ext>
            </a:extLst>
          </p:cNvPr>
          <p:cNvPicPr>
            <a:picLocks noChangeAspect="1"/>
          </p:cNvPicPr>
          <p:nvPr/>
        </p:nvPicPr>
        <p:blipFill>
          <a:blip r:embed="rId19"/>
          <a:stretch>
            <a:fillRect/>
          </a:stretch>
        </p:blipFill>
        <p:spPr>
          <a:xfrm>
            <a:off x="2449513" y="4232592"/>
            <a:ext cx="1572895" cy="527685"/>
          </a:xfrm>
          <a:prstGeom prst="rect">
            <a:avLst/>
          </a:prstGeom>
        </p:spPr>
      </p:pic>
      <p:pic>
        <p:nvPicPr>
          <p:cNvPr id="9" name="Picture 8">
            <a:extLst>
              <a:ext uri="{FF2B5EF4-FFF2-40B4-BE49-F238E27FC236}">
                <a16:creationId xmlns:a16="http://schemas.microsoft.com/office/drawing/2014/main" id="{DA327951-28A0-FD50-37B2-806AD1F03DAF}"/>
              </a:ext>
            </a:extLst>
          </p:cNvPr>
          <p:cNvPicPr>
            <a:picLocks noChangeAspect="1"/>
          </p:cNvPicPr>
          <p:nvPr/>
        </p:nvPicPr>
        <p:blipFill>
          <a:blip r:embed="rId20"/>
          <a:stretch>
            <a:fillRect/>
          </a:stretch>
        </p:blipFill>
        <p:spPr>
          <a:xfrm>
            <a:off x="9286875" y="4841775"/>
            <a:ext cx="2971800" cy="984450"/>
          </a:xfrm>
          <a:prstGeom prst="rect">
            <a:avLst/>
          </a:prstGeom>
        </p:spPr>
      </p:pic>
      <p:pic>
        <p:nvPicPr>
          <p:cNvPr id="22" name="Picture 21" descr="A blue text on a black background&#10;&#10;Description automatically generated">
            <a:extLst>
              <a:ext uri="{FF2B5EF4-FFF2-40B4-BE49-F238E27FC236}">
                <a16:creationId xmlns:a16="http://schemas.microsoft.com/office/drawing/2014/main" id="{D31E9091-28D0-FBD3-3136-BCC32C9CF986}"/>
              </a:ext>
            </a:extLst>
          </p:cNvPr>
          <p:cNvPicPr>
            <a:picLocks noChangeAspect="1"/>
          </p:cNvPicPr>
          <p:nvPr/>
        </p:nvPicPr>
        <p:blipFill>
          <a:blip r:embed="rId21"/>
          <a:stretch>
            <a:fillRect/>
          </a:stretch>
        </p:blipFill>
        <p:spPr>
          <a:xfrm>
            <a:off x="9563100" y="2832000"/>
            <a:ext cx="2600325" cy="898922"/>
          </a:xfrm>
          <a:prstGeom prst="rect">
            <a:avLst/>
          </a:prstGeom>
        </p:spPr>
      </p:pic>
      <p:pic>
        <p:nvPicPr>
          <p:cNvPr id="24" name="Picture 23" descr="A black and white sign with white text&#10;&#10;Description automatically generated">
            <a:extLst>
              <a:ext uri="{FF2B5EF4-FFF2-40B4-BE49-F238E27FC236}">
                <a16:creationId xmlns:a16="http://schemas.microsoft.com/office/drawing/2014/main" id="{7A67A18C-0A08-5227-B9E7-2E639599B1B6}"/>
              </a:ext>
            </a:extLst>
          </p:cNvPr>
          <p:cNvPicPr>
            <a:picLocks noChangeAspect="1"/>
          </p:cNvPicPr>
          <p:nvPr/>
        </p:nvPicPr>
        <p:blipFill>
          <a:blip r:embed="rId22"/>
          <a:stretch>
            <a:fillRect/>
          </a:stretch>
        </p:blipFill>
        <p:spPr>
          <a:xfrm>
            <a:off x="10334625" y="3698775"/>
            <a:ext cx="1276350" cy="1276350"/>
          </a:xfrm>
          <a:prstGeom prst="rect">
            <a:avLst/>
          </a:prstGeom>
        </p:spPr>
      </p:pic>
    </p:spTree>
    <p:extLst>
      <p:ext uri="{BB962C8B-B14F-4D97-AF65-F5344CB8AC3E}">
        <p14:creationId xmlns:p14="http://schemas.microsoft.com/office/powerpoint/2010/main" val="268280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1269529" y="219032"/>
            <a:ext cx="9418930" cy="477054"/>
          </a:xfrm>
          <a:prstGeom prst="rect">
            <a:avLst/>
          </a:prstGeom>
          <a:noFill/>
        </p:spPr>
        <p:txBody>
          <a:bodyPr wrap="square" lIns="91440" tIns="45720" rIns="91440" bIns="45720" rtlCol="0" anchor="t">
            <a:spAutoFit/>
          </a:bodyPr>
          <a:lstStyle/>
          <a:p>
            <a:pPr algn="ctr"/>
            <a:r>
              <a:rPr lang="en-US" sz="2500" dirty="0" err="1">
                <a:latin typeface="Arial Black"/>
              </a:rPr>
              <a:t>CityWide</a:t>
            </a:r>
            <a:r>
              <a:rPr lang="en-US" sz="2500" dirty="0">
                <a:latin typeface="Arial Black"/>
              </a:rPr>
              <a:t> Program Overview - Ad Partners</a:t>
            </a:r>
            <a:endParaRPr lang="en-US" sz="2500" dirty="0">
              <a:ea typeface="Calibri" panose="020F0502020204030204"/>
              <a:cs typeface="Calibri"/>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263" y="330970"/>
            <a:ext cx="1704975" cy="371475"/>
          </a:xfrm>
          <a:prstGeom prst="rect">
            <a:avLst/>
          </a:prstGeom>
        </p:spPr>
      </p:pic>
      <p:graphicFrame>
        <p:nvGraphicFramePr>
          <p:cNvPr id="3" name="Table 2">
            <a:extLst>
              <a:ext uri="{FF2B5EF4-FFF2-40B4-BE49-F238E27FC236}">
                <a16:creationId xmlns:a16="http://schemas.microsoft.com/office/drawing/2014/main" id="{34C7F10D-D620-3B5F-3066-1B4595D170AE}"/>
              </a:ext>
            </a:extLst>
          </p:cNvPr>
          <p:cNvGraphicFramePr>
            <a:graphicFrameLocks noGrp="1"/>
          </p:cNvGraphicFramePr>
          <p:nvPr/>
        </p:nvGraphicFramePr>
        <p:xfrm>
          <a:off x="561975" y="990600"/>
          <a:ext cx="10843583" cy="5633259"/>
        </p:xfrm>
        <a:graphic>
          <a:graphicData uri="http://schemas.openxmlformats.org/drawingml/2006/table">
            <a:tbl>
              <a:tblPr firstRow="1" bandRow="1">
                <a:tableStyleId>{BDBED569-4797-4DF1-A0F4-6AAB3CD982D8}</a:tableStyleId>
              </a:tblPr>
              <a:tblGrid>
                <a:gridCol w="2077471">
                  <a:extLst>
                    <a:ext uri="{9D8B030D-6E8A-4147-A177-3AD203B41FA5}">
                      <a16:colId xmlns:a16="http://schemas.microsoft.com/office/drawing/2014/main" val="3221126130"/>
                    </a:ext>
                  </a:extLst>
                </a:gridCol>
                <a:gridCol w="2077471">
                  <a:extLst>
                    <a:ext uri="{9D8B030D-6E8A-4147-A177-3AD203B41FA5}">
                      <a16:colId xmlns:a16="http://schemas.microsoft.com/office/drawing/2014/main" val="732007576"/>
                    </a:ext>
                  </a:extLst>
                </a:gridCol>
                <a:gridCol w="2077471">
                  <a:extLst>
                    <a:ext uri="{9D8B030D-6E8A-4147-A177-3AD203B41FA5}">
                      <a16:colId xmlns:a16="http://schemas.microsoft.com/office/drawing/2014/main" val="3543717243"/>
                    </a:ext>
                  </a:extLst>
                </a:gridCol>
                <a:gridCol w="2077471">
                  <a:extLst>
                    <a:ext uri="{9D8B030D-6E8A-4147-A177-3AD203B41FA5}">
                      <a16:colId xmlns:a16="http://schemas.microsoft.com/office/drawing/2014/main" val="3522584963"/>
                    </a:ext>
                  </a:extLst>
                </a:gridCol>
                <a:gridCol w="2533699">
                  <a:extLst>
                    <a:ext uri="{9D8B030D-6E8A-4147-A177-3AD203B41FA5}">
                      <a16:colId xmlns:a16="http://schemas.microsoft.com/office/drawing/2014/main" val="263089298"/>
                    </a:ext>
                  </a:extLst>
                </a:gridCol>
              </a:tblGrid>
              <a:tr h="325582">
                <a:tc>
                  <a:txBody>
                    <a:bodyPr/>
                    <a:lstStyle/>
                    <a:p>
                      <a:pPr lvl="0">
                        <a:buNone/>
                      </a:pPr>
                      <a:r>
                        <a:rPr lang="en-US" sz="1100" dirty="0">
                          <a:solidFill>
                            <a:schemeClr val="tx1"/>
                          </a:solidFill>
                          <a:latin typeface="Calibri"/>
                        </a:rPr>
                        <a:t>Ad Partner</a:t>
                      </a:r>
                    </a:p>
                  </a:txBody>
                  <a:tcPr>
                    <a:solidFill>
                      <a:srgbClr val="00D8E3"/>
                    </a:solidFill>
                  </a:tcPr>
                </a:tc>
                <a:tc>
                  <a:txBody>
                    <a:bodyPr/>
                    <a:lstStyle/>
                    <a:p>
                      <a:pPr lvl="0">
                        <a:buNone/>
                      </a:pPr>
                      <a:r>
                        <a:rPr lang="en-US" sz="1100" dirty="0">
                          <a:solidFill>
                            <a:schemeClr val="tx1"/>
                          </a:solidFill>
                          <a:latin typeface="Calibri"/>
                        </a:rPr>
                        <a:t>Contact</a:t>
                      </a:r>
                    </a:p>
                  </a:txBody>
                  <a:tcPr>
                    <a:solidFill>
                      <a:srgbClr val="00D8E3"/>
                    </a:solidFill>
                  </a:tcPr>
                </a:tc>
                <a:tc>
                  <a:txBody>
                    <a:bodyPr/>
                    <a:lstStyle/>
                    <a:p>
                      <a:pPr lvl="0">
                        <a:buNone/>
                      </a:pPr>
                      <a:r>
                        <a:rPr lang="en-US" sz="1100" dirty="0">
                          <a:solidFill>
                            <a:schemeClr val="tx1"/>
                          </a:solidFill>
                          <a:latin typeface="Calibri"/>
                        </a:rPr>
                        <a:t>Email</a:t>
                      </a:r>
                    </a:p>
                  </a:txBody>
                  <a:tcPr>
                    <a:solidFill>
                      <a:srgbClr val="00D8E3"/>
                    </a:solidFill>
                  </a:tcPr>
                </a:tc>
                <a:tc>
                  <a:txBody>
                    <a:bodyPr/>
                    <a:lstStyle/>
                    <a:p>
                      <a:pPr lvl="0">
                        <a:buNone/>
                      </a:pPr>
                      <a:r>
                        <a:rPr lang="en-US" sz="1100" dirty="0">
                          <a:solidFill>
                            <a:schemeClr val="tx1"/>
                          </a:solidFill>
                          <a:latin typeface="Calibri"/>
                        </a:rPr>
                        <a:t>Rate Card</a:t>
                      </a:r>
                    </a:p>
                  </a:txBody>
                  <a:tcPr>
                    <a:solidFill>
                      <a:srgbClr val="00D8E3"/>
                    </a:solidFill>
                  </a:tcPr>
                </a:tc>
                <a:tc>
                  <a:txBody>
                    <a:bodyPr/>
                    <a:lstStyle/>
                    <a:p>
                      <a:pPr lvl="0">
                        <a:buNone/>
                      </a:pPr>
                      <a:r>
                        <a:rPr lang="en-US" sz="1100" dirty="0">
                          <a:solidFill>
                            <a:schemeClr val="tx1"/>
                          </a:solidFill>
                          <a:latin typeface="Calibri"/>
                        </a:rPr>
                        <a:t>Media Kits / Templates</a:t>
                      </a:r>
                    </a:p>
                  </a:txBody>
                  <a:tcPr>
                    <a:solidFill>
                      <a:srgbClr val="00D8E3"/>
                    </a:solidFill>
                  </a:tcPr>
                </a:tc>
                <a:extLst>
                  <a:ext uri="{0D108BD9-81ED-4DB2-BD59-A6C34878D82A}">
                    <a16:rowId xmlns:a16="http://schemas.microsoft.com/office/drawing/2014/main" val="1651605810"/>
                  </a:ext>
                </a:extLst>
              </a:tr>
              <a:tr h="555404">
                <a:tc>
                  <a:txBody>
                    <a:bodyPr/>
                    <a:lstStyle/>
                    <a:p>
                      <a:r>
                        <a:rPr lang="en-US" sz="1100" dirty="0">
                          <a:latin typeface="Calibri"/>
                        </a:rPr>
                        <a:t>Pattison (TTC)</a:t>
                      </a:r>
                    </a:p>
                  </a:txBody>
                  <a:tcPr/>
                </a:tc>
                <a:tc>
                  <a:txBody>
                    <a:bodyPr/>
                    <a:lstStyle/>
                    <a:p>
                      <a:pPr lvl="0">
                        <a:buNone/>
                      </a:pPr>
                      <a:r>
                        <a:rPr lang="en-US" sz="1100" dirty="0">
                          <a:latin typeface="Calibri"/>
                        </a:rPr>
                        <a:t>Kai Trudeau</a:t>
                      </a:r>
                    </a:p>
                  </a:txBody>
                  <a:tcPr/>
                </a:tc>
                <a:tc>
                  <a:txBody>
                    <a:bodyPr/>
                    <a:lstStyle/>
                    <a:p>
                      <a:pPr lvl="0">
                        <a:buNone/>
                      </a:pPr>
                      <a:r>
                        <a:rPr lang="en-US" sz="1100" u="sng" strike="noStrike" noProof="0" dirty="0">
                          <a:solidFill>
                            <a:srgbClr val="0563C1"/>
                          </a:solidFill>
                          <a:latin typeface="Calibri"/>
                          <a:hlinkClick r:id="rId3">
                            <a:extLst>
                              <a:ext uri="{A12FA001-AC4F-418D-AE19-62706E023703}">
                                <ahyp:hlinkClr xmlns:ahyp="http://schemas.microsoft.com/office/drawing/2018/hyperlinkcolor" val="tx"/>
                              </a:ext>
                            </a:extLst>
                          </a:hlinkClick>
                        </a:rPr>
                        <a:t>KTrudeau@pattisonoutdoor.com</a:t>
                      </a:r>
                      <a:endParaRPr lang="en-US" sz="1100" u="none" strike="noStrike" noProof="0" dirty="0">
                        <a:solidFill>
                          <a:srgbClr val="000000"/>
                        </a:solidFill>
                        <a:latin typeface="Calibri"/>
                      </a:endParaRPr>
                    </a:p>
                  </a:txBody>
                  <a:tcPr/>
                </a:tc>
                <a:tc>
                  <a:txBody>
                    <a:bodyPr/>
                    <a:lstStyle/>
                    <a:p>
                      <a:pPr lvl="0">
                        <a:buNone/>
                      </a:pPr>
                      <a:r>
                        <a:rPr lang="en-US" sz="1100" dirty="0">
                          <a:latin typeface="Calibri"/>
                          <a:hlinkClick r:id="rId4"/>
                        </a:rPr>
                        <a:t>Pattison Rate Card</a:t>
                      </a:r>
                    </a:p>
                    <a:p>
                      <a:pPr lvl="0">
                        <a:buNone/>
                      </a:pPr>
                      <a:r>
                        <a:rPr lang="en-US" sz="1100" dirty="0">
                          <a:latin typeface="Calibri"/>
                        </a:rPr>
                        <a:t>*Refer to this for accurate rates, disregard rates in Media Kits</a:t>
                      </a:r>
                    </a:p>
                  </a:txBody>
                  <a:tcPr/>
                </a:tc>
                <a:tc>
                  <a:txBody>
                    <a:bodyPr/>
                    <a:lstStyle/>
                    <a:p>
                      <a:pPr lvl="0">
                        <a:buNone/>
                      </a:pPr>
                      <a:r>
                        <a:rPr lang="en-US" sz="1100" b="0" i="0" u="none" strike="noStrike" noProof="0" dirty="0">
                          <a:solidFill>
                            <a:srgbClr val="0070C0"/>
                          </a:solidFill>
                          <a:latin typeface="Calibri"/>
                          <a:hlinkClick r:id="rId5"/>
                        </a:rPr>
                        <a:t>Pattison Media Kit - Overview</a:t>
                      </a:r>
                    </a:p>
                    <a:p>
                      <a:pPr lvl="0">
                        <a:buNone/>
                      </a:pPr>
                      <a:r>
                        <a:rPr lang="en-US" sz="1100" b="0" i="0" u="none" strike="noStrike" noProof="0" dirty="0">
                          <a:solidFill>
                            <a:srgbClr val="0070C0"/>
                          </a:solidFill>
                          <a:latin typeface="Calibri"/>
                          <a:hlinkClick r:id="rId6">
                            <a:extLst>
                              <a:ext uri="{A12FA001-AC4F-418D-AE19-62706E023703}">
                                <ahyp:hlinkClr xmlns:ahyp="http://schemas.microsoft.com/office/drawing/2018/hyperlinkcolor" val="tx"/>
                              </a:ext>
                            </a:extLst>
                          </a:hlinkClick>
                        </a:rPr>
                        <a:t>Pattison Media Kit - Detailed</a:t>
                      </a:r>
                    </a:p>
                    <a:p>
                      <a:pPr lvl="0">
                        <a:buNone/>
                      </a:pPr>
                      <a:r>
                        <a:rPr lang="en-US" sz="1100" b="0" i="0" u="none" strike="noStrike" noProof="0" dirty="0">
                          <a:solidFill>
                            <a:srgbClr val="0070C0"/>
                          </a:solidFill>
                          <a:latin typeface="Calibri"/>
                          <a:hlinkClick r:id="rId7"/>
                        </a:rPr>
                        <a:t>Vertical 28 Poster Template</a:t>
                      </a:r>
                    </a:p>
                    <a:p>
                      <a:pPr lvl="0">
                        <a:buNone/>
                      </a:pPr>
                      <a:r>
                        <a:rPr lang="en-US" sz="1100" b="0" i="0" u="none" strike="noStrike" noProof="0" dirty="0">
                          <a:solidFill>
                            <a:srgbClr val="0070C0"/>
                          </a:solidFill>
                          <a:latin typeface="Calibri"/>
                          <a:hlinkClick r:id="rId8"/>
                        </a:rPr>
                        <a:t>4x6 Poster Template</a:t>
                      </a:r>
                    </a:p>
                    <a:p>
                      <a:pPr lvl="0">
                        <a:buNone/>
                      </a:pPr>
                      <a:r>
                        <a:rPr lang="en-US" sz="1100" b="0" i="0" u="none" strike="noStrike" noProof="0" dirty="0">
                          <a:solidFill>
                            <a:srgbClr val="0070C0"/>
                          </a:solidFill>
                          <a:latin typeface="Calibri"/>
                          <a:hlinkClick r:id="rId9"/>
                        </a:rPr>
                        <a:t>Digital Network Template</a:t>
                      </a:r>
                      <a:endParaRPr lang="en-US" sz="1100" b="0" i="0" u="none" strike="noStrike" noProof="0" dirty="0">
                        <a:solidFill>
                          <a:srgbClr val="0070C0"/>
                        </a:solidFill>
                        <a:latin typeface="Calibri"/>
                      </a:endParaRPr>
                    </a:p>
                  </a:txBody>
                  <a:tcPr/>
                </a:tc>
                <a:extLst>
                  <a:ext uri="{0D108BD9-81ED-4DB2-BD59-A6C34878D82A}">
                    <a16:rowId xmlns:a16="http://schemas.microsoft.com/office/drawing/2014/main" val="761721005"/>
                  </a:ext>
                </a:extLst>
              </a:tr>
              <a:tr h="564979">
                <a:tc>
                  <a:txBody>
                    <a:bodyPr/>
                    <a:lstStyle/>
                    <a:p>
                      <a:pPr lvl="0">
                        <a:buNone/>
                      </a:pPr>
                      <a:r>
                        <a:rPr lang="en-US" sz="1100" dirty="0">
                          <a:latin typeface="Calibri"/>
                        </a:rPr>
                        <a:t>Astral Out of Home</a:t>
                      </a:r>
                    </a:p>
                    <a:p>
                      <a:pPr lvl="0">
                        <a:buNone/>
                      </a:pPr>
                      <a:r>
                        <a:rPr lang="en-US" sz="1100" b="1" dirty="0">
                          <a:latin typeface="Calibri"/>
                        </a:rPr>
                        <a:t>TTC Bus Shelters</a:t>
                      </a:r>
                      <a:endParaRPr lang="en-US" sz="1100">
                        <a:latin typeface="Calibri"/>
                      </a:endParaRPr>
                    </a:p>
                  </a:txBody>
                  <a:tcPr/>
                </a:tc>
                <a:tc>
                  <a:txBody>
                    <a:bodyPr/>
                    <a:lstStyle/>
                    <a:p>
                      <a:pPr lvl="0">
                        <a:buNone/>
                      </a:pPr>
                      <a:r>
                        <a:rPr lang="en-US" sz="1100" u="none" strike="noStrike" noProof="0" dirty="0">
                          <a:solidFill>
                            <a:srgbClr val="000000"/>
                          </a:solidFill>
                          <a:latin typeface="Calibri"/>
                        </a:rPr>
                        <a:t>Alida Ianni</a:t>
                      </a:r>
                      <a:endParaRPr lang="en-US" sz="1100">
                        <a:latin typeface="Calibri"/>
                      </a:endParaRPr>
                    </a:p>
                  </a:txBody>
                  <a:tcPr/>
                </a:tc>
                <a:tc>
                  <a:txBody>
                    <a:bodyPr/>
                    <a:lstStyle/>
                    <a:p>
                      <a:pPr lvl="0">
                        <a:buNone/>
                      </a:pPr>
                      <a:r>
                        <a:rPr lang="en-US" sz="1100" u="sng" strike="noStrike" noProof="0" dirty="0">
                          <a:solidFill>
                            <a:srgbClr val="0563C1"/>
                          </a:solidFill>
                          <a:latin typeface="Calibri"/>
                        </a:rPr>
                        <a:t>Aianni@astral.com</a:t>
                      </a:r>
                      <a:endParaRPr lang="en-US" sz="1100">
                        <a:latin typeface="Calibri"/>
                      </a:endParaRPr>
                    </a:p>
                  </a:txBody>
                  <a:tcPr/>
                </a:tc>
                <a:tc>
                  <a:txBody>
                    <a:bodyPr/>
                    <a:lstStyle/>
                    <a:p>
                      <a:pPr lvl="0">
                        <a:buNone/>
                      </a:pPr>
                      <a:r>
                        <a:rPr lang="en-US" sz="1100" b="0" dirty="0">
                          <a:latin typeface="Calibri"/>
                        </a:rPr>
                        <a:t>Same as media kit</a:t>
                      </a:r>
                    </a:p>
                  </a:txBody>
                  <a:tcPr/>
                </a:tc>
                <a:tc>
                  <a:txBody>
                    <a:bodyPr/>
                    <a:lstStyle/>
                    <a:p>
                      <a:pPr lvl="0">
                        <a:buNone/>
                      </a:pPr>
                      <a:r>
                        <a:rPr lang="en-US" sz="1100" u="none" strike="noStrike" noProof="0" dirty="0">
                          <a:solidFill>
                            <a:schemeClr val="tx1"/>
                          </a:solidFill>
                          <a:latin typeface="Calibri"/>
                          <a:hlinkClick r:id="rId5"/>
                        </a:rPr>
                        <a:t>Astral Bus Shelter Media Kit</a:t>
                      </a:r>
                      <a:endParaRPr lang="en-US" sz="1100" u="none" strike="noStrike" noProof="0" dirty="0">
                        <a:solidFill>
                          <a:schemeClr val="tx1"/>
                        </a:solidFill>
                        <a:latin typeface="Calibri"/>
                      </a:endParaRPr>
                    </a:p>
                    <a:p>
                      <a:pPr lvl="0">
                        <a:buNone/>
                      </a:pPr>
                      <a:r>
                        <a:rPr lang="en-US" sz="1100" u="none" strike="noStrike" noProof="0" dirty="0">
                          <a:solidFill>
                            <a:schemeClr val="tx1"/>
                          </a:solidFill>
                          <a:latin typeface="Calibri"/>
                          <a:hlinkClick r:id="rId10">
                            <a:extLst>
                              <a:ext uri="{A12FA001-AC4F-418D-AE19-62706E023703}">
                                <ahyp:hlinkClr xmlns:ahyp="http://schemas.microsoft.com/office/drawing/2018/hyperlinkcolor" val="tx"/>
                              </a:ext>
                            </a:extLst>
                          </a:hlinkClick>
                        </a:rPr>
                        <a:t>Astral Out of Home – Bus Shelter Specs</a:t>
                      </a:r>
                      <a:endParaRPr lang="en-US" sz="1100" u="none" strike="noStrike" noProof="0">
                        <a:solidFill>
                          <a:schemeClr val="tx1"/>
                        </a:solidFill>
                        <a:latin typeface="Calibri"/>
                      </a:endParaRPr>
                    </a:p>
                    <a:p>
                      <a:pPr lvl="0">
                        <a:buNone/>
                      </a:pPr>
                      <a:r>
                        <a:rPr lang="en-US" sz="1100" u="none" strike="noStrike" noProof="0" dirty="0">
                          <a:solidFill>
                            <a:schemeClr val="accent1"/>
                          </a:solidFill>
                          <a:latin typeface="Calibri"/>
                          <a:hlinkClick r:id="rId11">
                            <a:extLst>
                              <a:ext uri="{A12FA001-AC4F-418D-AE19-62706E023703}">
                                <ahyp:hlinkClr xmlns:ahyp="http://schemas.microsoft.com/office/drawing/2018/hyperlinkcolor" val="tx"/>
                              </a:ext>
                            </a:extLst>
                          </a:hlinkClick>
                        </a:rPr>
                        <a:t>Astra</a:t>
                      </a:r>
                      <a:r>
                        <a:rPr lang="en-US" sz="1100" u="none" strike="noStrike" kern="1200" noProof="0" dirty="0">
                          <a:solidFill>
                            <a:schemeClr val="accent1"/>
                          </a:solidFill>
                          <a:latin typeface="Calibri"/>
                          <a:ea typeface="+mn-ea"/>
                          <a:cs typeface="+mn-cs"/>
                          <a:hlinkClick r:id="rId11">
                            <a:extLst>
                              <a:ext uri="{A12FA001-AC4F-418D-AE19-62706E023703}">
                                <ahyp:hlinkClr xmlns:ahyp="http://schemas.microsoft.com/office/drawing/2018/hyperlinkcolor" val="tx"/>
                              </a:ext>
                            </a:extLst>
                          </a:hlinkClick>
                        </a:rPr>
                        <a:t>l Bus Shelter Poster - Template</a:t>
                      </a:r>
                      <a:endParaRPr lang="en-US" sz="1100" u="none" strike="noStrike" kern="1200" noProof="0">
                        <a:solidFill>
                          <a:schemeClr val="accent1"/>
                        </a:solidFill>
                        <a:latin typeface="Calibri"/>
                        <a:ea typeface="+mn-ea"/>
                        <a:cs typeface="+mn-cs"/>
                      </a:endParaRPr>
                    </a:p>
                  </a:txBody>
                  <a:tcPr/>
                </a:tc>
                <a:extLst>
                  <a:ext uri="{0D108BD9-81ED-4DB2-BD59-A6C34878D82A}">
                    <a16:rowId xmlns:a16="http://schemas.microsoft.com/office/drawing/2014/main" val="1448307801"/>
                  </a:ext>
                </a:extLst>
              </a:tr>
              <a:tr h="392613">
                <a:tc>
                  <a:txBody>
                    <a:bodyPr/>
                    <a:lstStyle/>
                    <a:p>
                      <a:pPr lvl="0">
                        <a:buNone/>
                      </a:pPr>
                      <a:r>
                        <a:rPr lang="en-US" sz="1100" b="0" i="0" u="none" strike="noStrike" kern="1200" dirty="0">
                          <a:solidFill>
                            <a:schemeClr val="tx1"/>
                          </a:solidFill>
                          <a:latin typeface="Calibri"/>
                          <a:ea typeface="+mn-ea"/>
                          <a:cs typeface="+mn-cs"/>
                        </a:rPr>
                        <a:t>Astral Media – CHUM FM, Virgin radio, Newstalk, TSN</a:t>
                      </a:r>
                      <a:endParaRPr lang="en-US" sz="1100">
                        <a:latin typeface="Calibri"/>
                      </a:endParaRPr>
                    </a:p>
                  </a:txBody>
                  <a:tcPr/>
                </a:tc>
                <a:tc>
                  <a:txBody>
                    <a:bodyPr/>
                    <a:lstStyle/>
                    <a:p>
                      <a:pPr lvl="0">
                        <a:buNone/>
                      </a:pPr>
                      <a:r>
                        <a:rPr lang="en-US" sz="1100" u="none" strike="noStrike" noProof="0" dirty="0">
                          <a:solidFill>
                            <a:srgbClr val="000000"/>
                          </a:solidFill>
                          <a:latin typeface="Calibri"/>
                        </a:rPr>
                        <a:t>Lorraine O'Grady</a:t>
                      </a:r>
                      <a:endParaRPr lang="en-US" sz="1100">
                        <a:latin typeface="Calibri"/>
                      </a:endParaRPr>
                    </a:p>
                  </a:txBody>
                  <a:tcPr/>
                </a:tc>
                <a:tc>
                  <a:txBody>
                    <a:bodyPr/>
                    <a:lstStyle/>
                    <a:p>
                      <a:pPr lvl="0">
                        <a:buNone/>
                      </a:pPr>
                      <a:r>
                        <a:rPr lang="en-US" sz="1100" u="sng" strike="noStrike" noProof="0" dirty="0">
                          <a:solidFill>
                            <a:srgbClr val="0563C1"/>
                          </a:solidFill>
                          <a:latin typeface="Calibri"/>
                          <a:hlinkClick r:id="rId12"/>
                        </a:rPr>
                        <a:t>Lorraine.ogrady@bellmedia.ca</a:t>
                      </a:r>
                      <a:endParaRPr lang="en-US" sz="1100" u="none" strike="noStrike" noProof="0">
                        <a:solidFill>
                          <a:srgbClr val="000000"/>
                        </a:solidFill>
                        <a:latin typeface="Calibri"/>
                      </a:endParaRPr>
                    </a:p>
                  </a:txBody>
                  <a:tcPr/>
                </a:tc>
                <a:tc>
                  <a:txBody>
                    <a:bodyPr/>
                    <a:lstStyle/>
                    <a:p>
                      <a:pPr lvl="0">
                        <a:buNone/>
                      </a:pPr>
                      <a:r>
                        <a:rPr lang="en-US" sz="1100" b="0" i="0" u="none" strike="noStrike" kern="1200" dirty="0">
                          <a:solidFill>
                            <a:schemeClr val="tx1"/>
                          </a:solidFill>
                          <a:latin typeface="Calibri"/>
                          <a:ea typeface="+mn-ea"/>
                          <a:cs typeface="+mn-cs"/>
                          <a:hlinkClick r:id="rId13"/>
                        </a:rPr>
                        <a:t>Astral Media Radio Rate Card</a:t>
                      </a:r>
                      <a:endParaRPr lang="en-US" sz="1100" b="0" i="0" u="none" strike="noStrike" kern="1200" dirty="0">
                        <a:solidFill>
                          <a:schemeClr val="tx1"/>
                        </a:solidFill>
                        <a:latin typeface="Calibri"/>
                        <a:ea typeface="+mn-ea"/>
                        <a:cs typeface="+mn-cs"/>
                      </a:endParaRPr>
                    </a:p>
                  </a:txBody>
                  <a:tcPr/>
                </a:tc>
                <a:tc>
                  <a:txBody>
                    <a:bodyPr/>
                    <a:lstStyle/>
                    <a:p>
                      <a:pPr lvl="0">
                        <a:buNone/>
                      </a:pPr>
                      <a:r>
                        <a:rPr lang="en-US" sz="1100" b="0" i="0" u="none" strike="noStrike" kern="1200" noProof="0" dirty="0">
                          <a:solidFill>
                            <a:srgbClr val="0070C0"/>
                          </a:solidFill>
                          <a:latin typeface="Calibri"/>
                          <a:ea typeface="+mn-ea"/>
                          <a:cs typeface="+mn-cs"/>
                          <a:hlinkClick r:id="rId14">
                            <a:extLst>
                              <a:ext uri="{A12FA001-AC4F-418D-AE19-62706E023703}">
                                <ahyp:hlinkClr xmlns:ahyp="http://schemas.microsoft.com/office/drawing/2018/hyperlinkcolor" val="tx"/>
                              </a:ext>
                            </a:extLst>
                          </a:hlinkClick>
                        </a:rPr>
                        <a:t>Astral Media – Radio Media Kits</a:t>
                      </a:r>
                      <a:endParaRPr lang="en-US" sz="1100" b="0" i="0" u="none" strike="noStrike" kern="1200" noProof="0">
                        <a:solidFill>
                          <a:srgbClr val="0070C0"/>
                        </a:solidFill>
                        <a:latin typeface="Calibri"/>
                        <a:ea typeface="+mn-ea"/>
                        <a:cs typeface="+mn-cs"/>
                      </a:endParaRPr>
                    </a:p>
                  </a:txBody>
                  <a:tcPr/>
                </a:tc>
                <a:extLst>
                  <a:ext uri="{0D108BD9-81ED-4DB2-BD59-A6C34878D82A}">
                    <a16:rowId xmlns:a16="http://schemas.microsoft.com/office/drawing/2014/main" val="2258129310"/>
                  </a:ext>
                </a:extLst>
              </a:tr>
              <a:tr h="325582">
                <a:tc>
                  <a:txBody>
                    <a:bodyPr/>
                    <a:lstStyle/>
                    <a:p>
                      <a:pPr lvl="0">
                        <a:buNone/>
                      </a:pPr>
                      <a:r>
                        <a:rPr lang="en-US" sz="1100" b="0" i="0" u="none" strike="noStrike" kern="1200" dirty="0">
                          <a:solidFill>
                            <a:schemeClr val="tx1"/>
                          </a:solidFill>
                          <a:latin typeface="Calibri"/>
                          <a:ea typeface="+mn-ea"/>
                          <a:cs typeface="+mn-cs"/>
                        </a:rPr>
                        <a:t>Indie 88</a:t>
                      </a:r>
                      <a:endParaRPr lang="en-US" sz="1100">
                        <a:latin typeface="Calibri"/>
                      </a:endParaRPr>
                    </a:p>
                  </a:txBody>
                  <a:tcPr/>
                </a:tc>
                <a:tc>
                  <a:txBody>
                    <a:bodyPr/>
                    <a:lstStyle/>
                    <a:p>
                      <a:pPr lvl="0">
                        <a:buNone/>
                      </a:pPr>
                      <a:r>
                        <a:rPr lang="en-US" sz="1100" b="0" i="0" u="none" strike="noStrike" kern="1200" dirty="0">
                          <a:solidFill>
                            <a:schemeClr val="tx1"/>
                          </a:solidFill>
                          <a:latin typeface="Calibri"/>
                          <a:ea typeface="+mn-ea"/>
                          <a:cs typeface="+mn-cs"/>
                        </a:rPr>
                        <a:t>Jeremiah Braithwaite</a:t>
                      </a:r>
                    </a:p>
                  </a:txBody>
                  <a:tcPr/>
                </a:tc>
                <a:tc>
                  <a:txBody>
                    <a:bodyPr/>
                    <a:lstStyle/>
                    <a:p>
                      <a:pPr lvl="0">
                        <a:buNone/>
                      </a:pPr>
                      <a:r>
                        <a:rPr lang="en-US" sz="1100" b="0" i="0" u="none" strike="noStrike" kern="1200" noProof="0" dirty="0">
                          <a:solidFill>
                            <a:schemeClr val="tx1"/>
                          </a:solidFill>
                          <a:hlinkClick r:id="rId15"/>
                        </a:rPr>
                        <a:t>jeremiah@indie88.com</a:t>
                      </a:r>
                      <a:r>
                        <a:rPr lang="en-US" sz="1100" b="0" i="0" u="none" strike="noStrike" kern="1200" noProof="0" dirty="0">
                          <a:solidFill>
                            <a:schemeClr val="tx1"/>
                          </a:solidFill>
                        </a:rPr>
                        <a:t> </a:t>
                      </a:r>
                      <a:endParaRPr lang="en-US" dirty="0"/>
                    </a:p>
                  </a:txBody>
                  <a:tcPr/>
                </a:tc>
                <a:tc>
                  <a:txBody>
                    <a:bodyPr/>
                    <a:lstStyle/>
                    <a:p>
                      <a:pPr lvl="0">
                        <a:buNone/>
                      </a:pPr>
                      <a:r>
                        <a:rPr lang="en-US" sz="1100" b="0" i="0" u="none" strike="noStrike" kern="1200" dirty="0">
                          <a:solidFill>
                            <a:schemeClr val="tx1"/>
                          </a:solidFill>
                          <a:latin typeface="Calibri"/>
                          <a:ea typeface="+mn-ea"/>
                          <a:cs typeface="+mn-cs"/>
                          <a:hlinkClick r:id="rId16"/>
                        </a:rPr>
                        <a:t>Indie 88 Rate Card</a:t>
                      </a:r>
                      <a:endParaRPr lang="en-US" sz="1100" b="0" i="0" u="none" strike="noStrike" kern="1200" dirty="0">
                        <a:solidFill>
                          <a:schemeClr val="tx1"/>
                        </a:solidFill>
                        <a:latin typeface="Calibri"/>
                        <a:ea typeface="+mn-ea"/>
                        <a:cs typeface="+mn-cs"/>
                      </a:endParaRPr>
                    </a:p>
                  </a:txBody>
                  <a:tcPr/>
                </a:tc>
                <a:tc>
                  <a:txBody>
                    <a:bodyPr/>
                    <a:lstStyle/>
                    <a:p>
                      <a:pPr lvl="0">
                        <a:buNone/>
                      </a:pPr>
                      <a:r>
                        <a:rPr lang="en-US" sz="1100" b="0" i="0" u="none" strike="noStrike" kern="1200" noProof="0" dirty="0">
                          <a:solidFill>
                            <a:srgbClr val="0070C0"/>
                          </a:solidFill>
                          <a:latin typeface="Calibri"/>
                          <a:ea typeface="+mn-ea"/>
                          <a:cs typeface="+mn-cs"/>
                          <a:hlinkClick r:id="rId17"/>
                        </a:rPr>
                        <a:t>Indie</a:t>
                      </a:r>
                      <a:r>
                        <a:rPr lang="en-US" sz="1100" b="0" i="0" u="none" strike="noStrike" kern="1200" noProof="0" dirty="0">
                          <a:solidFill>
                            <a:srgbClr val="0070C0"/>
                          </a:solidFill>
                          <a:latin typeface="Calibri"/>
                          <a:ea typeface="+mn-ea"/>
                          <a:cs typeface="+mn-cs"/>
                          <a:hlinkClick r:id="rId17">
                            <a:extLst>
                              <a:ext uri="{A12FA001-AC4F-418D-AE19-62706E023703}">
                                <ahyp:hlinkClr xmlns:ahyp="http://schemas.microsoft.com/office/drawing/2018/hyperlinkcolor" val="tx"/>
                              </a:ext>
                            </a:extLst>
                          </a:hlinkClick>
                        </a:rPr>
                        <a:t> 88 Media Kit</a:t>
                      </a:r>
                    </a:p>
                  </a:txBody>
                  <a:tcPr/>
                </a:tc>
                <a:extLst>
                  <a:ext uri="{0D108BD9-81ED-4DB2-BD59-A6C34878D82A}">
                    <a16:rowId xmlns:a16="http://schemas.microsoft.com/office/drawing/2014/main" val="2988603096"/>
                  </a:ext>
                </a:extLst>
              </a:tr>
              <a:tr h="325582">
                <a:tc>
                  <a:txBody>
                    <a:bodyPr/>
                    <a:lstStyle/>
                    <a:p>
                      <a:pPr lvl="0">
                        <a:buNone/>
                      </a:pPr>
                      <a:r>
                        <a:rPr lang="en-US" sz="1100" b="0" dirty="0">
                          <a:latin typeface="Calibri"/>
                        </a:rPr>
                        <a:t>West End Pheonix Newspaper</a:t>
                      </a:r>
                      <a:endParaRPr lang="en-US" sz="1100" b="1">
                        <a:latin typeface="Calibri"/>
                      </a:endParaRPr>
                    </a:p>
                  </a:txBody>
                  <a:tcPr/>
                </a:tc>
                <a:tc>
                  <a:txBody>
                    <a:bodyPr/>
                    <a:lstStyle/>
                    <a:p>
                      <a:pPr lvl="0">
                        <a:buNone/>
                      </a:pPr>
                      <a:r>
                        <a:rPr lang="en-US" sz="1100" u="none" strike="noStrike" noProof="0" dirty="0">
                          <a:solidFill>
                            <a:srgbClr val="000000"/>
                          </a:solidFill>
                          <a:latin typeface="Calibri"/>
                        </a:rPr>
                        <a:t>Mike Mayberry</a:t>
                      </a:r>
                    </a:p>
                  </a:txBody>
                  <a:tcPr/>
                </a:tc>
                <a:tc>
                  <a:txBody>
                    <a:bodyPr/>
                    <a:lstStyle/>
                    <a:p>
                      <a:pPr lvl="0">
                        <a:buNone/>
                      </a:pPr>
                      <a:r>
                        <a:rPr lang="en-US" sz="1100" b="0" i="0" u="none" strike="noStrike" noProof="0" dirty="0">
                          <a:solidFill>
                            <a:srgbClr val="0563C1"/>
                          </a:solidFill>
                          <a:latin typeface="Calibri"/>
                          <a:hlinkClick r:id="rId18"/>
                        </a:rPr>
                        <a:t>sales@westendphoenix.com</a:t>
                      </a:r>
                      <a:r>
                        <a:rPr lang="en-US" sz="1100" b="0" i="0" u="none" strike="noStrike" noProof="0" dirty="0">
                          <a:solidFill>
                            <a:srgbClr val="0563C1"/>
                          </a:solidFill>
                          <a:latin typeface="Calibri"/>
                        </a:rPr>
                        <a:t> </a:t>
                      </a:r>
                      <a:endParaRPr lang="en-US" sz="1100">
                        <a:latin typeface="Calibri"/>
                      </a:endParaRPr>
                    </a:p>
                  </a:txBody>
                  <a:tcPr/>
                </a:tc>
                <a:tc>
                  <a:txBody>
                    <a:bodyPr/>
                    <a:lstStyle/>
                    <a:p>
                      <a:pPr lvl="0">
                        <a:buNone/>
                      </a:pPr>
                      <a:r>
                        <a:rPr lang="en-US" sz="1100" b="0" dirty="0">
                          <a:latin typeface="Calibri"/>
                          <a:hlinkClick r:id="rId19"/>
                        </a:rPr>
                        <a:t>West End Pheonix Rate Card</a:t>
                      </a:r>
                      <a:endParaRPr lang="en-US" sz="1100" b="0" dirty="0">
                        <a:latin typeface="Calibri"/>
                      </a:endParaRPr>
                    </a:p>
                  </a:txBody>
                  <a:tcPr/>
                </a:tc>
                <a:tc>
                  <a:txBody>
                    <a:bodyPr/>
                    <a:lstStyle/>
                    <a:p>
                      <a:pPr lvl="0">
                        <a:buNone/>
                      </a:pPr>
                      <a:r>
                        <a:rPr lang="en-US" sz="1100" u="none" strike="noStrike" kern="1200" noProof="0" dirty="0">
                          <a:solidFill>
                            <a:schemeClr val="accent1"/>
                          </a:solidFill>
                          <a:latin typeface="Calibri"/>
                          <a:ea typeface="+mn-ea"/>
                          <a:cs typeface="+mn-cs"/>
                          <a:hlinkClick r:id="rId20"/>
                        </a:rPr>
                        <a:t>West End Pheonix Media Kit</a:t>
                      </a:r>
                      <a:endParaRPr lang="en-US" sz="1100" u="none" strike="noStrike" kern="1200" noProof="0">
                        <a:solidFill>
                          <a:schemeClr val="accent1"/>
                        </a:solidFill>
                        <a:latin typeface="Calibri"/>
                        <a:ea typeface="+mn-ea"/>
                        <a:cs typeface="+mn-cs"/>
                      </a:endParaRPr>
                    </a:p>
                  </a:txBody>
                  <a:tcPr/>
                </a:tc>
                <a:extLst>
                  <a:ext uri="{0D108BD9-81ED-4DB2-BD59-A6C34878D82A}">
                    <a16:rowId xmlns:a16="http://schemas.microsoft.com/office/drawing/2014/main" val="797253185"/>
                  </a:ext>
                </a:extLst>
              </a:tr>
              <a:tr h="325582">
                <a:tc>
                  <a:txBody>
                    <a:bodyPr/>
                    <a:lstStyle/>
                    <a:p>
                      <a:pPr lvl="0">
                        <a:buNone/>
                      </a:pPr>
                      <a:r>
                        <a:rPr lang="en-US" sz="1100" b="0" dirty="0">
                          <a:latin typeface="Calibri"/>
                        </a:rPr>
                        <a:t>CP24</a:t>
                      </a:r>
                      <a:endParaRPr lang="en-US" sz="1100">
                        <a:latin typeface="Calibri"/>
                      </a:endParaRPr>
                    </a:p>
                  </a:txBody>
                  <a:tcPr/>
                </a:tc>
                <a:tc>
                  <a:txBody>
                    <a:bodyPr/>
                    <a:lstStyle/>
                    <a:p>
                      <a:pPr lvl="0">
                        <a:buNone/>
                      </a:pPr>
                      <a:r>
                        <a:rPr lang="en-US" sz="1100" u="none" strike="noStrike" noProof="0" dirty="0">
                          <a:solidFill>
                            <a:srgbClr val="000000"/>
                          </a:solidFill>
                          <a:latin typeface="Calibri"/>
                        </a:rPr>
                        <a:t>Lorraine O'Grady</a:t>
                      </a:r>
                      <a:endParaRPr lang="en-US" sz="1100" dirty="0">
                        <a:latin typeface="Calibri"/>
                      </a:endParaRPr>
                    </a:p>
                  </a:txBody>
                  <a:tcPr/>
                </a:tc>
                <a:tc>
                  <a:txBody>
                    <a:bodyPr/>
                    <a:lstStyle/>
                    <a:p>
                      <a:pPr lvl="0">
                        <a:buNone/>
                      </a:pPr>
                      <a:r>
                        <a:rPr lang="en-US" sz="1100" u="sng" strike="noStrike" noProof="0" dirty="0">
                          <a:solidFill>
                            <a:srgbClr val="0563C1"/>
                          </a:solidFill>
                          <a:latin typeface="Calibri"/>
                          <a:hlinkClick r:id="rId12"/>
                        </a:rPr>
                        <a:t>Lorraine.ogrady@bellmedia.ca</a:t>
                      </a:r>
                      <a:endParaRPr lang="en-US" sz="1100" u="none" strike="noStrike" noProof="0">
                        <a:solidFill>
                          <a:srgbClr val="000000"/>
                        </a:solidFill>
                        <a:latin typeface="Calibri"/>
                      </a:endParaRPr>
                    </a:p>
                  </a:txBody>
                  <a:tcPr/>
                </a:tc>
                <a:tc>
                  <a:txBody>
                    <a:bodyPr/>
                    <a:lstStyle/>
                    <a:p>
                      <a:pPr lvl="0">
                        <a:buNone/>
                      </a:pPr>
                      <a:r>
                        <a:rPr lang="en-US" sz="1100" b="0" dirty="0">
                          <a:latin typeface="Calibri"/>
                        </a:rPr>
                        <a:t>Same as media kit</a:t>
                      </a:r>
                    </a:p>
                  </a:txBody>
                  <a:tcPr/>
                </a:tc>
                <a:tc>
                  <a:txBody>
                    <a:bodyPr/>
                    <a:lstStyle/>
                    <a:p>
                      <a:pPr lvl="0">
                        <a:buNone/>
                      </a:pPr>
                      <a:r>
                        <a:rPr lang="en-US" sz="1100" u="none" strike="noStrike" kern="1200" noProof="0" dirty="0">
                          <a:solidFill>
                            <a:schemeClr val="accent1"/>
                          </a:solidFill>
                          <a:latin typeface="Calibri"/>
                          <a:ea typeface="+mn-ea"/>
                          <a:cs typeface="+mn-cs"/>
                          <a:hlinkClick r:id="rId21"/>
                        </a:rPr>
                        <a:t>CP24 Media Kit</a:t>
                      </a:r>
                      <a:endParaRPr lang="en-US" sz="1100" u="none" strike="noStrike" kern="1200" noProof="0">
                        <a:solidFill>
                          <a:schemeClr val="accent1"/>
                        </a:solidFill>
                        <a:latin typeface="Calibri"/>
                        <a:ea typeface="+mn-ea"/>
                        <a:cs typeface="+mn-cs"/>
                      </a:endParaRPr>
                    </a:p>
                  </a:txBody>
                  <a:tcPr/>
                </a:tc>
                <a:extLst>
                  <a:ext uri="{0D108BD9-81ED-4DB2-BD59-A6C34878D82A}">
                    <a16:rowId xmlns:a16="http://schemas.microsoft.com/office/drawing/2014/main" val="818644741"/>
                  </a:ext>
                </a:extLst>
              </a:tr>
              <a:tr h="325581">
                <a:tc>
                  <a:txBody>
                    <a:bodyPr/>
                    <a:lstStyle/>
                    <a:p>
                      <a:pPr lvl="0">
                        <a:buNone/>
                      </a:pPr>
                      <a:r>
                        <a:rPr lang="en-US" sz="1100" err="1">
                          <a:latin typeface="Calibri"/>
                        </a:rPr>
                        <a:t>BlogTO</a:t>
                      </a:r>
                      <a:endParaRPr lang="en-US" sz="1100">
                        <a:latin typeface="Calibri"/>
                      </a:endParaRPr>
                    </a:p>
                  </a:txBody>
                  <a:tcPr/>
                </a:tc>
                <a:tc>
                  <a:txBody>
                    <a:bodyPr/>
                    <a:lstStyle/>
                    <a:p>
                      <a:pPr lvl="0">
                        <a:buNone/>
                      </a:pPr>
                      <a:r>
                        <a:rPr lang="en-US" sz="1100" dirty="0">
                          <a:latin typeface="Calibri"/>
                        </a:rPr>
                        <a:t>Curtis Tomaselli</a:t>
                      </a:r>
                      <a:endParaRPr lang="en-US"/>
                    </a:p>
                  </a:txBody>
                  <a:tcPr/>
                </a:tc>
                <a:tc>
                  <a:txBody>
                    <a:bodyPr/>
                    <a:lstStyle/>
                    <a:p>
                      <a:pPr lvl="0">
                        <a:buNone/>
                      </a:pPr>
                      <a:r>
                        <a:rPr lang="en-US" sz="1100" u="sng" strike="noStrike" noProof="0" dirty="0">
                          <a:solidFill>
                            <a:srgbClr val="0563C1"/>
                          </a:solidFill>
                          <a:latin typeface="Calibri"/>
                          <a:hlinkClick r:id="rId22"/>
                        </a:rPr>
                        <a:t>c.tomaselli@zoomermedia.ca</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23"/>
                        </a:rPr>
                        <a:t>BlogTO Rate Card</a:t>
                      </a:r>
                      <a:endParaRPr lang="en-US" sz="1100" dirty="0">
                        <a:latin typeface="Calibri"/>
                      </a:endParaRPr>
                    </a:p>
                  </a:txBody>
                  <a:tcPr/>
                </a:tc>
                <a:tc>
                  <a:txBody>
                    <a:bodyPr/>
                    <a:lstStyle/>
                    <a:p>
                      <a:pPr lvl="0">
                        <a:buNone/>
                      </a:pPr>
                      <a:r>
                        <a:rPr lang="en-US" sz="1100" b="0" i="0" u="none" strike="noStrike" noProof="0" dirty="0">
                          <a:solidFill>
                            <a:srgbClr val="0563C1"/>
                          </a:solidFill>
                          <a:latin typeface="Calibri"/>
                          <a:hlinkClick r:id="rId24"/>
                        </a:rPr>
                        <a:t>BlogTO Media kit</a:t>
                      </a:r>
                      <a:r>
                        <a:rPr lang="en-US" sz="1100" b="0" i="0" u="none" strike="noStrike" noProof="0" dirty="0">
                          <a:solidFill>
                            <a:srgbClr val="000000"/>
                          </a:solidFill>
                          <a:latin typeface="Calibri"/>
                        </a:rPr>
                        <a:t> </a:t>
                      </a:r>
                      <a:endParaRPr lang="en-US" sz="1100" dirty="0">
                        <a:latin typeface="Calibri"/>
                      </a:endParaRPr>
                    </a:p>
                  </a:txBody>
                  <a:tcPr/>
                </a:tc>
                <a:extLst>
                  <a:ext uri="{0D108BD9-81ED-4DB2-BD59-A6C34878D82A}">
                    <a16:rowId xmlns:a16="http://schemas.microsoft.com/office/drawing/2014/main" val="715089017"/>
                  </a:ext>
                </a:extLst>
              </a:tr>
              <a:tr h="325582">
                <a:tc>
                  <a:txBody>
                    <a:bodyPr/>
                    <a:lstStyle/>
                    <a:p>
                      <a:r>
                        <a:rPr lang="en-US" sz="1100" err="1">
                          <a:latin typeface="Calibri"/>
                        </a:rPr>
                        <a:t>Curiocity</a:t>
                      </a:r>
                      <a:r>
                        <a:rPr lang="en-US" sz="1100" dirty="0">
                          <a:latin typeface="Calibri"/>
                        </a:rPr>
                        <a:t> Toronto</a:t>
                      </a:r>
                    </a:p>
                  </a:txBody>
                  <a:tcPr/>
                </a:tc>
                <a:tc>
                  <a:txBody>
                    <a:bodyPr/>
                    <a:lstStyle/>
                    <a:p>
                      <a:pPr lvl="0">
                        <a:buNone/>
                      </a:pPr>
                      <a:r>
                        <a:rPr lang="en-US" sz="1100" dirty="0">
                          <a:latin typeface="Calibri"/>
                        </a:rPr>
                        <a:t>Rosie Jones</a:t>
                      </a:r>
                    </a:p>
                  </a:txBody>
                  <a:tcPr/>
                </a:tc>
                <a:tc>
                  <a:txBody>
                    <a:bodyPr/>
                    <a:lstStyle/>
                    <a:p>
                      <a:pPr lvl="0">
                        <a:buNone/>
                      </a:pPr>
                      <a:r>
                        <a:rPr lang="en-US" sz="1100" b="0" i="0" u="none" strike="noStrike" noProof="0" dirty="0">
                          <a:solidFill>
                            <a:srgbClr val="0563C1"/>
                          </a:solidFill>
                          <a:latin typeface="Calibri"/>
                          <a:hlinkClick r:id="rId25"/>
                        </a:rPr>
                        <a:t>rosie@curiocity.com</a:t>
                      </a:r>
                      <a:r>
                        <a:rPr lang="en-US" sz="1100" b="0" i="0" u="none" strike="noStrike" noProof="0" dirty="0">
                          <a:solidFill>
                            <a:srgbClr val="0563C1"/>
                          </a:solidFill>
                          <a:latin typeface="Calibri"/>
                        </a:rPr>
                        <a:t> </a:t>
                      </a:r>
                      <a:endParaRPr lang="en-US" sz="1100" b="0" i="0" u="none">
                        <a:latin typeface="Calibri"/>
                      </a:endParaRPr>
                    </a:p>
                  </a:txBody>
                  <a:tcPr/>
                </a:tc>
                <a:tc>
                  <a:txBody>
                    <a:bodyPr/>
                    <a:lstStyle/>
                    <a:p>
                      <a:pPr lvl="0">
                        <a:buNone/>
                      </a:pPr>
                      <a:r>
                        <a:rPr lang="en-US" sz="1100" dirty="0">
                          <a:latin typeface="Calibri"/>
                          <a:hlinkClick r:id="rId26"/>
                        </a:rPr>
                        <a:t>Curiocity Rate card</a:t>
                      </a:r>
                      <a:endParaRPr lang="en-US" sz="1100" dirty="0">
                        <a:latin typeface="Calibri"/>
                      </a:endParaRPr>
                    </a:p>
                  </a:txBody>
                  <a:tcPr/>
                </a:tc>
                <a:tc>
                  <a:txBody>
                    <a:bodyPr/>
                    <a:lstStyle/>
                    <a:p>
                      <a:pPr lvl="0">
                        <a:buNone/>
                      </a:pPr>
                      <a:r>
                        <a:rPr lang="en-US" sz="1100" b="0" i="0" u="none" strike="noStrike" noProof="0" dirty="0">
                          <a:solidFill>
                            <a:schemeClr val="accent5">
                              <a:lumMod val="75000"/>
                            </a:schemeClr>
                          </a:solidFill>
                          <a:latin typeface="Calibri"/>
                          <a:hlinkClick r:id="rId27">
                            <a:extLst>
                              <a:ext uri="{A12FA001-AC4F-418D-AE19-62706E023703}">
                                <ahyp:hlinkClr xmlns:ahyp="http://schemas.microsoft.com/office/drawing/2018/hyperlinkcolor" val="tx"/>
                              </a:ext>
                            </a:extLst>
                          </a:hlinkClick>
                        </a:rPr>
                        <a:t>Curiocity Toronto Media Kit</a:t>
                      </a:r>
                      <a:endParaRPr lang="en-US" sz="1100" b="0" i="0" u="none" strike="noStrike" noProof="0">
                        <a:solidFill>
                          <a:schemeClr val="accent5">
                            <a:lumMod val="75000"/>
                          </a:schemeClr>
                        </a:solidFill>
                        <a:latin typeface="Calibri"/>
                      </a:endParaRPr>
                    </a:p>
                  </a:txBody>
                  <a:tcPr/>
                </a:tc>
                <a:extLst>
                  <a:ext uri="{0D108BD9-81ED-4DB2-BD59-A6C34878D82A}">
                    <a16:rowId xmlns:a16="http://schemas.microsoft.com/office/drawing/2014/main" val="3024947758"/>
                  </a:ext>
                </a:extLst>
              </a:tr>
              <a:tr h="325582">
                <a:tc>
                  <a:txBody>
                    <a:bodyPr/>
                    <a:lstStyle/>
                    <a:p>
                      <a:pPr lvl="0">
                        <a:buNone/>
                      </a:pPr>
                      <a:r>
                        <a:rPr lang="en-US" sz="1100" dirty="0">
                          <a:latin typeface="Calibri"/>
                        </a:rPr>
                        <a:t>Date Night Toronto</a:t>
                      </a:r>
                    </a:p>
                  </a:txBody>
                  <a:tcPr/>
                </a:tc>
                <a:tc>
                  <a:txBody>
                    <a:bodyPr/>
                    <a:lstStyle/>
                    <a:p>
                      <a:pPr lvl="0">
                        <a:buNone/>
                      </a:pPr>
                      <a:r>
                        <a:rPr lang="en-US" sz="1100" dirty="0">
                          <a:latin typeface="Calibri"/>
                        </a:rPr>
                        <a:t>Selena </a:t>
                      </a:r>
                      <a:r>
                        <a:rPr lang="en-US" sz="1100" dirty="0" err="1">
                          <a:latin typeface="Calibri"/>
                        </a:rPr>
                        <a:t>Kovachis</a:t>
                      </a:r>
                    </a:p>
                  </a:txBody>
                  <a:tcPr/>
                </a:tc>
                <a:tc>
                  <a:txBody>
                    <a:bodyPr/>
                    <a:lstStyle/>
                    <a:p>
                      <a:pPr lvl="0">
                        <a:buNone/>
                      </a:pPr>
                      <a:r>
                        <a:rPr lang="en-US" sz="1100" b="0" i="0" u="none" strike="noStrike" noProof="0" dirty="0">
                          <a:solidFill>
                            <a:srgbClr val="0563C1"/>
                          </a:solidFill>
                          <a:hlinkClick r:id="rId28"/>
                        </a:rPr>
                        <a:t>selena@itsdatenight.com</a:t>
                      </a:r>
                      <a:r>
                        <a:rPr lang="en-US" sz="1100" b="0" i="0" u="none" strike="noStrike" noProof="0" dirty="0">
                          <a:solidFill>
                            <a:srgbClr val="0563C1"/>
                          </a:solidFill>
                        </a:rPr>
                        <a:t> </a:t>
                      </a:r>
                      <a:endParaRPr lang="en-US" dirty="0"/>
                    </a:p>
                  </a:txBody>
                  <a:tcPr/>
                </a:tc>
                <a:tc>
                  <a:txBody>
                    <a:bodyPr/>
                    <a:lstStyle/>
                    <a:p>
                      <a:pPr lvl="0">
                        <a:buNone/>
                      </a:pPr>
                      <a:r>
                        <a:rPr lang="en-US" sz="1100" dirty="0">
                          <a:latin typeface="Calibri"/>
                          <a:hlinkClick r:id="rId29"/>
                        </a:rPr>
                        <a:t>Date Night Toronto Rate Card</a:t>
                      </a:r>
                      <a:endParaRPr lang="en-US" sz="1100" dirty="0">
                        <a:latin typeface="Calibri"/>
                      </a:endParaRPr>
                    </a:p>
                  </a:txBody>
                  <a:tcPr/>
                </a:tc>
                <a:tc>
                  <a:txBody>
                    <a:bodyPr/>
                    <a:lstStyle/>
                    <a:p>
                      <a:pPr lvl="0">
                        <a:buNone/>
                      </a:pPr>
                      <a:r>
                        <a:rPr lang="en-US" sz="1100" b="0" i="0" u="none" strike="noStrike" noProof="0" dirty="0">
                          <a:solidFill>
                            <a:schemeClr val="accent5">
                              <a:lumMod val="75000"/>
                            </a:schemeClr>
                          </a:solidFill>
                          <a:latin typeface="Calibri"/>
                          <a:hlinkClick r:id="rId30"/>
                        </a:rPr>
                        <a:t>Date Night Toronto Media Kit</a:t>
                      </a:r>
                      <a:endParaRPr lang="en-US" sz="1100" b="0" i="0" u="none" strike="noStrike" noProof="0" dirty="0">
                        <a:solidFill>
                          <a:schemeClr val="accent5">
                            <a:lumMod val="75000"/>
                          </a:schemeClr>
                        </a:solidFill>
                        <a:latin typeface="Calibri"/>
                      </a:endParaRPr>
                    </a:p>
                  </a:txBody>
                  <a:tcPr/>
                </a:tc>
                <a:extLst>
                  <a:ext uri="{0D108BD9-81ED-4DB2-BD59-A6C34878D82A}">
                    <a16:rowId xmlns:a16="http://schemas.microsoft.com/office/drawing/2014/main" val="194998481"/>
                  </a:ext>
                </a:extLst>
              </a:tr>
              <a:tr h="325582">
                <a:tc>
                  <a:txBody>
                    <a:bodyPr/>
                    <a:lstStyle/>
                    <a:p>
                      <a:r>
                        <a:rPr lang="en-US" sz="1100" dirty="0">
                          <a:latin typeface="Calibri"/>
                        </a:rPr>
                        <a:t>Taste Toronto</a:t>
                      </a:r>
                    </a:p>
                  </a:txBody>
                  <a:tcPr/>
                </a:tc>
                <a:tc>
                  <a:txBody>
                    <a:bodyPr/>
                    <a:lstStyle/>
                    <a:p>
                      <a:pPr lvl="0">
                        <a:buNone/>
                      </a:pPr>
                      <a:r>
                        <a:rPr lang="en-US" sz="1100" dirty="0">
                          <a:latin typeface="Calibri"/>
                        </a:rPr>
                        <a:t>Cameron Scott</a:t>
                      </a:r>
                    </a:p>
                  </a:txBody>
                  <a:tcPr/>
                </a:tc>
                <a:tc>
                  <a:txBody>
                    <a:bodyPr/>
                    <a:lstStyle/>
                    <a:p>
                      <a:pPr lvl="0">
                        <a:buNone/>
                      </a:pPr>
                      <a:r>
                        <a:rPr lang="en-US" sz="1100" u="sng" strike="noStrike" noProof="0" dirty="0">
                          <a:solidFill>
                            <a:srgbClr val="0563C1"/>
                          </a:solidFill>
                          <a:latin typeface="Calibri"/>
                          <a:hlinkClick r:id="rId31"/>
                        </a:rPr>
                        <a:t>cscott@suite66.com</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32"/>
                        </a:rPr>
                        <a:t>Taste Toronto Rate Card</a:t>
                      </a:r>
                      <a:endParaRPr lang="en-US" sz="1100" dirty="0">
                        <a:latin typeface="Calibri"/>
                      </a:endParaRPr>
                    </a:p>
                  </a:txBody>
                  <a:tcPr/>
                </a:tc>
                <a:tc>
                  <a:txBody>
                    <a:bodyPr/>
                    <a:lstStyle/>
                    <a:p>
                      <a:pPr lvl="0">
                        <a:buNone/>
                      </a:pPr>
                      <a:r>
                        <a:rPr lang="en-US" sz="1100" b="0" i="0" u="sng" strike="noStrike" noProof="0" dirty="0">
                          <a:solidFill>
                            <a:srgbClr val="0563C1"/>
                          </a:solidFill>
                          <a:latin typeface="Calibri"/>
                          <a:hlinkClick r:id="rId33"/>
                        </a:rPr>
                        <a:t>Taste Toronto Media Kit</a:t>
                      </a:r>
                      <a:endParaRPr lang="en-US" sz="1100">
                        <a:latin typeface="Calibri"/>
                      </a:endParaRPr>
                    </a:p>
                  </a:txBody>
                  <a:tcPr/>
                </a:tc>
                <a:extLst>
                  <a:ext uri="{0D108BD9-81ED-4DB2-BD59-A6C34878D82A}">
                    <a16:rowId xmlns:a16="http://schemas.microsoft.com/office/drawing/2014/main" val="2331565260"/>
                  </a:ext>
                </a:extLst>
              </a:tr>
              <a:tr h="325582">
                <a:tc>
                  <a:txBody>
                    <a:bodyPr/>
                    <a:lstStyle/>
                    <a:p>
                      <a:r>
                        <a:rPr lang="en-US" sz="1100" dirty="0">
                          <a:latin typeface="Calibri"/>
                        </a:rPr>
                        <a:t>Streets of Toronto</a:t>
                      </a:r>
                    </a:p>
                  </a:txBody>
                  <a:tcPr/>
                </a:tc>
                <a:tc>
                  <a:txBody>
                    <a:bodyPr/>
                    <a:lstStyle/>
                    <a:p>
                      <a:pPr lvl="0">
                        <a:buNone/>
                      </a:pPr>
                      <a:r>
                        <a:rPr lang="en-US" sz="1100" dirty="0">
                          <a:latin typeface="Calibri"/>
                        </a:rPr>
                        <a:t>Cameron Scott</a:t>
                      </a:r>
                    </a:p>
                  </a:txBody>
                  <a:tcPr/>
                </a:tc>
                <a:tc>
                  <a:txBody>
                    <a:bodyPr/>
                    <a:lstStyle/>
                    <a:p>
                      <a:pPr lvl="0">
                        <a:buNone/>
                      </a:pPr>
                      <a:r>
                        <a:rPr lang="en-US" sz="1100" u="sng" strike="noStrike" noProof="0" dirty="0">
                          <a:solidFill>
                            <a:srgbClr val="0563C1"/>
                          </a:solidFill>
                          <a:latin typeface="Calibri"/>
                          <a:hlinkClick r:id="rId31"/>
                        </a:rPr>
                        <a:t>cscott@suite66.com</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34"/>
                        </a:rPr>
                        <a:t>Streets of Toronto Rate Card</a:t>
                      </a:r>
                      <a:endParaRPr lang="en-US" sz="1100" dirty="0">
                        <a:latin typeface="Calibri"/>
                      </a:endParaRPr>
                    </a:p>
                  </a:txBody>
                  <a:tcPr/>
                </a:tc>
                <a:tc>
                  <a:txBody>
                    <a:bodyPr/>
                    <a:lstStyle/>
                    <a:p>
                      <a:pPr lvl="0">
                        <a:buNone/>
                      </a:pPr>
                      <a:r>
                        <a:rPr lang="en-US" sz="1100" b="0" i="0" u="sng" strike="noStrike" noProof="0" dirty="0">
                          <a:solidFill>
                            <a:srgbClr val="0563C1"/>
                          </a:solidFill>
                          <a:latin typeface="Calibri"/>
                          <a:hlinkClick r:id="rId35"/>
                        </a:rPr>
                        <a:t>Streets of Toronto Media Kit</a:t>
                      </a:r>
                      <a:endParaRPr lang="en-US" sz="1100">
                        <a:latin typeface="Calibri"/>
                      </a:endParaRPr>
                    </a:p>
                  </a:txBody>
                  <a:tcPr/>
                </a:tc>
                <a:extLst>
                  <a:ext uri="{0D108BD9-81ED-4DB2-BD59-A6C34878D82A}">
                    <a16:rowId xmlns:a16="http://schemas.microsoft.com/office/drawing/2014/main" val="1870404535"/>
                  </a:ext>
                </a:extLst>
              </a:tr>
              <a:tr h="392613">
                <a:tc>
                  <a:txBody>
                    <a:bodyPr/>
                    <a:lstStyle/>
                    <a:p>
                      <a:pPr lvl="0">
                        <a:buNone/>
                      </a:pPr>
                      <a:r>
                        <a:rPr lang="en-US" sz="1100" dirty="0">
                          <a:latin typeface="Calibri"/>
                        </a:rPr>
                        <a:t>Destination Toronto </a:t>
                      </a:r>
                    </a:p>
                  </a:txBody>
                  <a:tcPr/>
                </a:tc>
                <a:tc>
                  <a:txBody>
                    <a:bodyPr/>
                    <a:lstStyle/>
                    <a:p>
                      <a:pPr lvl="0">
                        <a:buNone/>
                      </a:pPr>
                      <a:r>
                        <a:rPr lang="en-US" sz="1100" dirty="0">
                          <a:latin typeface="Calibri"/>
                        </a:rPr>
                        <a:t>Gail Stewart</a:t>
                      </a:r>
                    </a:p>
                  </a:txBody>
                  <a:tcPr/>
                </a:tc>
                <a:tc>
                  <a:txBody>
                    <a:bodyPr/>
                    <a:lstStyle/>
                    <a:p>
                      <a:pPr lvl="0">
                        <a:buNone/>
                      </a:pPr>
                      <a:r>
                        <a:rPr lang="en-US" sz="1100" u="sng" strike="noStrike" noProof="0" dirty="0">
                          <a:solidFill>
                            <a:srgbClr val="0563C1"/>
                          </a:solidFill>
                          <a:latin typeface="Calibri"/>
                          <a:hlinkClick r:id="rId36"/>
                        </a:rPr>
                        <a:t>Gail.Stewart@Destinationtravelnetwork.com</a:t>
                      </a:r>
                      <a:endParaRPr lang="en-US" sz="1100" u="none" strike="noStrike" noProof="0">
                        <a:solidFill>
                          <a:srgbClr val="000000"/>
                        </a:solidFill>
                        <a:latin typeface="Calibri"/>
                      </a:endParaRPr>
                    </a:p>
                  </a:txBody>
                  <a:tcPr/>
                </a:tc>
                <a:tc>
                  <a:txBody>
                    <a:bodyPr/>
                    <a:lstStyle/>
                    <a:p>
                      <a:pPr lvl="0">
                        <a:buNone/>
                      </a:pPr>
                      <a:r>
                        <a:rPr lang="en-US" sz="1100" dirty="0">
                          <a:latin typeface="Calibri"/>
                          <a:hlinkClick r:id="rId37"/>
                        </a:rPr>
                        <a:t>Destination Toronto Media Kit</a:t>
                      </a:r>
                      <a:endParaRPr lang="en-US" sz="1100" dirty="0">
                        <a:latin typeface="Calibri"/>
                      </a:endParaRPr>
                    </a:p>
                  </a:txBody>
                  <a:tcPr/>
                </a:tc>
                <a:tc>
                  <a:txBody>
                    <a:bodyPr/>
                    <a:lstStyle/>
                    <a:p>
                      <a:pPr lvl="0">
                        <a:buNone/>
                      </a:pPr>
                      <a:r>
                        <a:rPr lang="en-US" sz="1100" b="0" i="0" u="none" strike="noStrike" noProof="0" dirty="0">
                          <a:solidFill>
                            <a:srgbClr val="444444"/>
                          </a:solidFill>
                          <a:latin typeface="Calibri"/>
                          <a:hlinkClick r:id="rId38"/>
                        </a:rPr>
                        <a:t>Destination Toronto Media Kit</a:t>
                      </a:r>
                      <a:r>
                        <a:rPr lang="en-US" sz="1100" b="0" i="0" u="none" strike="noStrike" noProof="0" dirty="0">
                          <a:solidFill>
                            <a:srgbClr val="444444"/>
                          </a:solidFill>
                          <a:latin typeface="Calibri"/>
                        </a:rPr>
                        <a:t> </a:t>
                      </a:r>
                      <a:endParaRPr lang="en-US" sz="1100">
                        <a:solidFill>
                          <a:srgbClr val="444444"/>
                        </a:solidFill>
                        <a:latin typeface="Calibri"/>
                      </a:endParaRPr>
                    </a:p>
                  </a:txBody>
                  <a:tcPr/>
                </a:tc>
                <a:extLst>
                  <a:ext uri="{0D108BD9-81ED-4DB2-BD59-A6C34878D82A}">
                    <a16:rowId xmlns:a16="http://schemas.microsoft.com/office/drawing/2014/main" val="3666033333"/>
                  </a:ext>
                </a:extLst>
              </a:tr>
              <a:tr h="325582">
                <a:tc>
                  <a:txBody>
                    <a:bodyPr/>
                    <a:lstStyle/>
                    <a:p>
                      <a:pPr lvl="0">
                        <a:buNone/>
                      </a:pPr>
                      <a:r>
                        <a:rPr lang="en-US" sz="1100" dirty="0"/>
                        <a:t>Now Toronto</a:t>
                      </a:r>
                    </a:p>
                  </a:txBody>
                  <a:tcPr/>
                </a:tc>
                <a:tc>
                  <a:txBody>
                    <a:bodyPr/>
                    <a:lstStyle/>
                    <a:p>
                      <a:pPr lvl="0">
                        <a:buNone/>
                      </a:pPr>
                      <a:r>
                        <a:rPr lang="en-US" sz="1100" dirty="0"/>
                        <a:t>Chris Johnson</a:t>
                      </a:r>
                    </a:p>
                  </a:txBody>
                  <a:tcPr/>
                </a:tc>
                <a:tc>
                  <a:txBody>
                    <a:bodyPr/>
                    <a:lstStyle/>
                    <a:p>
                      <a:pPr lvl="0">
                        <a:buNone/>
                      </a:pPr>
                      <a:r>
                        <a:rPr lang="en-US" sz="1100" u="sng" strike="noStrike" noProof="0" dirty="0">
                          <a:solidFill>
                            <a:srgbClr val="0563C1"/>
                          </a:solidFill>
                        </a:rPr>
                        <a:t>Chris@gonezmedia.com</a:t>
                      </a:r>
                    </a:p>
                  </a:txBody>
                  <a:tcPr/>
                </a:tc>
                <a:tc>
                  <a:txBody>
                    <a:bodyPr/>
                    <a:lstStyle/>
                    <a:p>
                      <a:pPr lvl="0">
                        <a:buNone/>
                      </a:pPr>
                      <a:r>
                        <a:rPr lang="en-US" sz="1100" dirty="0"/>
                        <a:t>Same as media kit</a:t>
                      </a:r>
                    </a:p>
                  </a:txBody>
                  <a:tcPr/>
                </a:tc>
                <a:tc>
                  <a:txBody>
                    <a:bodyPr/>
                    <a:lstStyle/>
                    <a:p>
                      <a:pPr lvl="0">
                        <a:buNone/>
                      </a:pPr>
                      <a:r>
                        <a:rPr lang="en-US" sz="1100" b="0" i="0" u="none" strike="noStrike" noProof="0" dirty="0">
                          <a:solidFill>
                            <a:srgbClr val="000000"/>
                          </a:solidFill>
                          <a:latin typeface="Arial Nova"/>
                          <a:hlinkClick r:id="rId39"/>
                        </a:rPr>
                        <a:t>Now Toronto Media Kit</a:t>
                      </a:r>
                      <a:endParaRPr lang="en-US" sz="1100">
                        <a:latin typeface="Arial Nova"/>
                      </a:endParaRPr>
                    </a:p>
                  </a:txBody>
                  <a:tcPr/>
                </a:tc>
                <a:extLst>
                  <a:ext uri="{0D108BD9-81ED-4DB2-BD59-A6C34878D82A}">
                    <a16:rowId xmlns:a16="http://schemas.microsoft.com/office/drawing/2014/main" val="513646312"/>
                  </a:ext>
                </a:extLst>
              </a:tr>
            </a:tbl>
          </a:graphicData>
        </a:graphic>
      </p:graphicFrame>
      <p:sp>
        <p:nvSpPr>
          <p:cNvPr id="2" name="TextBox 1">
            <a:extLst>
              <a:ext uri="{FF2B5EF4-FFF2-40B4-BE49-F238E27FC236}">
                <a16:creationId xmlns:a16="http://schemas.microsoft.com/office/drawing/2014/main" id="{0B71F22D-2FAD-F064-DAD8-988D4EBF3F7E}"/>
              </a:ext>
            </a:extLst>
          </p:cNvPr>
          <p:cNvSpPr txBox="1"/>
          <p:nvPr/>
        </p:nvSpPr>
        <p:spPr>
          <a:xfrm>
            <a:off x="2577069" y="623379"/>
            <a:ext cx="7865643"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For contracts and invoices, please email or CC </a:t>
            </a:r>
            <a:r>
              <a:rPr lang="en-US" b="1" dirty="0">
                <a:cs typeface="Calibri"/>
                <a:hlinkClick r:id="rId40"/>
              </a:rPr>
              <a:t>monina@toronto-bia.com</a:t>
            </a:r>
            <a:r>
              <a:rPr lang="en-US" b="1" dirty="0">
                <a:cs typeface="Calibri"/>
              </a:rPr>
              <a:t> </a:t>
            </a:r>
            <a:endParaRPr lang="en-US" b="1" dirty="0">
              <a:ea typeface="Calibri"/>
              <a:cs typeface="Calibri"/>
            </a:endParaRPr>
          </a:p>
        </p:txBody>
      </p:sp>
    </p:spTree>
    <p:extLst>
      <p:ext uri="{BB962C8B-B14F-4D97-AF65-F5344CB8AC3E}">
        <p14:creationId xmlns:p14="http://schemas.microsoft.com/office/powerpoint/2010/main" val="182771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83367" y="764731"/>
            <a:ext cx="9418930" cy="1877437"/>
          </a:xfrm>
          <a:prstGeom prst="rect">
            <a:avLst/>
          </a:prstGeom>
          <a:noFill/>
        </p:spPr>
        <p:txBody>
          <a:bodyPr wrap="square" lIns="91440" tIns="45720" rIns="91440" bIns="45720" rtlCol="0" anchor="t">
            <a:spAutoFit/>
          </a:bodyPr>
          <a:lstStyle/>
          <a:p>
            <a:pPr algn="ctr"/>
            <a:r>
              <a:rPr lang="en-US" sz="6000">
                <a:latin typeface="Arial Black"/>
              </a:rPr>
              <a:t>Bill C-18 Disclaimer</a:t>
            </a:r>
            <a:endParaRPr lang="en-US" sz="6000">
              <a:ea typeface="Calibri"/>
              <a:cs typeface="Calibri"/>
            </a:endParaRPr>
          </a:p>
          <a:p>
            <a:pPr algn="ctr"/>
            <a:endParaRPr lang="en-US" sz="3200">
              <a:latin typeface="Arial Black"/>
            </a:endParaRPr>
          </a:p>
          <a:p>
            <a:pPr algn="ctr"/>
            <a:r>
              <a:rPr lang="en-US" sz="2400">
                <a:latin typeface="Arial Black"/>
              </a:rPr>
              <a:t>Affected Ad Partners: </a:t>
            </a:r>
            <a:r>
              <a:rPr lang="en-US" sz="2400" err="1">
                <a:latin typeface="Arial Black"/>
              </a:rPr>
              <a:t>BlogTO</a:t>
            </a:r>
            <a:r>
              <a:rPr lang="en-US" sz="2400">
                <a:latin typeface="Arial Black"/>
              </a:rPr>
              <a:t> &amp; Now Toronto</a:t>
            </a:r>
            <a:endParaRPr lang="en-US" sz="2400">
              <a:ea typeface="Calibri"/>
              <a:cs typeface="Calibri"/>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38" y="5712595"/>
            <a:ext cx="3248025" cy="723900"/>
          </a:xfrm>
          <a:prstGeom prst="rect">
            <a:avLst/>
          </a:prstGeom>
        </p:spPr>
      </p:pic>
      <p:sp>
        <p:nvSpPr>
          <p:cNvPr id="9" name="TextBox 8">
            <a:extLst>
              <a:ext uri="{FF2B5EF4-FFF2-40B4-BE49-F238E27FC236}">
                <a16:creationId xmlns:a16="http://schemas.microsoft.com/office/drawing/2014/main" id="{7E10ACBB-AE8A-E7B7-183F-89BE01AA9AAB}"/>
              </a:ext>
            </a:extLst>
          </p:cNvPr>
          <p:cNvSpPr txBox="1"/>
          <p:nvPr/>
        </p:nvSpPr>
        <p:spPr>
          <a:xfrm>
            <a:off x="2486102" y="3006245"/>
            <a:ext cx="9315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000000"/>
                </a:solidFill>
                <a:ea typeface="Calibri"/>
                <a:cs typeface="Calibri"/>
              </a:rPr>
              <a:t>Ad partners affected by Bill C-18, The Online News Act, have guaranteed TABIA that they are not blocked by Meta from boosting posts. Using the boosting post strategy, they can achieve the impressions provided in their respective media kits. </a:t>
            </a:r>
          </a:p>
          <a:p>
            <a:pPr algn="ctr"/>
            <a:endParaRPr lang="en-US" sz="2400">
              <a:solidFill>
                <a:srgbClr val="000000"/>
              </a:solidFill>
              <a:ea typeface="Calibri"/>
              <a:cs typeface="Calibri"/>
            </a:endParaRPr>
          </a:p>
          <a:p>
            <a:pPr algn="ctr"/>
            <a:r>
              <a:rPr lang="en-US" sz="2400">
                <a:solidFill>
                  <a:srgbClr val="000000"/>
                </a:solidFill>
                <a:ea typeface="Calibri"/>
                <a:cs typeface="Calibri"/>
              </a:rPr>
              <a:t>This information was updated and provided after the passing of Bill C-18. </a:t>
            </a:r>
            <a:endParaRPr lang="en-US" sz="2400">
              <a:ea typeface="Calibri"/>
              <a:cs typeface="Calibri"/>
            </a:endParaRPr>
          </a:p>
        </p:txBody>
      </p:sp>
      <p:sp>
        <p:nvSpPr>
          <p:cNvPr id="2" name="TextBox 1">
            <a:extLst>
              <a:ext uri="{FF2B5EF4-FFF2-40B4-BE49-F238E27FC236}">
                <a16:creationId xmlns:a16="http://schemas.microsoft.com/office/drawing/2014/main" id="{DDCD5894-FBB1-206B-839A-9B1A564493B8}"/>
              </a:ext>
            </a:extLst>
          </p:cNvPr>
          <p:cNvSpPr txBox="1"/>
          <p:nvPr/>
        </p:nvSpPr>
        <p:spPr>
          <a:xfrm>
            <a:off x="2191462" y="5983125"/>
            <a:ext cx="93152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0000"/>
                </a:solidFill>
                <a:ea typeface="Calibri"/>
                <a:cs typeface="Calibri"/>
              </a:rPr>
              <a:t>Learn more about </a:t>
            </a:r>
            <a:r>
              <a:rPr lang="en-US" sz="2400">
                <a:solidFill>
                  <a:srgbClr val="000000"/>
                </a:solidFill>
                <a:ea typeface="Calibri"/>
                <a:cs typeface="Calibri"/>
                <a:hlinkClick r:id="rId3"/>
              </a:rPr>
              <a:t>Bill C-18, The Online News Act</a:t>
            </a:r>
            <a:endParaRPr lang="en-US">
              <a:ea typeface="Calibri" panose="020F0502020204030204"/>
              <a:cs typeface="Calibri" panose="020F0502020204030204"/>
            </a:endParaRPr>
          </a:p>
        </p:txBody>
      </p:sp>
    </p:spTree>
    <p:extLst>
      <p:ext uri="{BB962C8B-B14F-4D97-AF65-F5344CB8AC3E}">
        <p14:creationId xmlns:p14="http://schemas.microsoft.com/office/powerpoint/2010/main" val="268211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BB140-FA3F-4A25-81AA-C06D1FC44F5A}"/>
              </a:ext>
            </a:extLst>
          </p:cNvPr>
          <p:cNvSpPr txBox="1"/>
          <p:nvPr/>
        </p:nvSpPr>
        <p:spPr>
          <a:xfrm>
            <a:off x="2346560" y="966430"/>
            <a:ext cx="9418930" cy="4555093"/>
          </a:xfrm>
          <a:prstGeom prst="rect">
            <a:avLst/>
          </a:prstGeom>
          <a:noFill/>
        </p:spPr>
        <p:txBody>
          <a:bodyPr wrap="square" lIns="91440" tIns="45720" rIns="91440" bIns="45720" rtlCol="0" anchor="t">
            <a:spAutoFit/>
          </a:bodyPr>
          <a:lstStyle/>
          <a:p>
            <a:pPr algn="ctr"/>
            <a:r>
              <a:rPr lang="en-US" sz="6600" dirty="0">
                <a:latin typeface="Arial Black"/>
              </a:rPr>
              <a:t>Thank you</a:t>
            </a:r>
            <a:endParaRPr lang="en-US" dirty="0"/>
          </a:p>
          <a:p>
            <a:pPr algn="ctr"/>
            <a:endParaRPr lang="en-US" sz="3200">
              <a:latin typeface="Arial Black"/>
            </a:endParaRPr>
          </a:p>
          <a:p>
            <a:pPr algn="ctr"/>
            <a:r>
              <a:rPr lang="en-US" sz="3200" dirty="0">
                <a:latin typeface="Arial Black"/>
              </a:rPr>
              <a:t>Please forward </a:t>
            </a:r>
            <a:r>
              <a:rPr lang="en-US" sz="3200" err="1">
                <a:latin typeface="Arial Black"/>
              </a:rPr>
              <a:t>CityWide</a:t>
            </a:r>
            <a:r>
              <a:rPr lang="en-US" sz="3200" dirty="0">
                <a:latin typeface="Arial Black"/>
              </a:rPr>
              <a:t> Program requests to Monina </a:t>
            </a:r>
            <a:endParaRPr lang="en-US" sz="3200" dirty="0">
              <a:latin typeface="Arial Black"/>
              <a:cs typeface="Calibri" panose="020F0502020204030204"/>
            </a:endParaRPr>
          </a:p>
          <a:p>
            <a:pPr algn="ctr"/>
            <a:r>
              <a:rPr lang="en-US" sz="3200" dirty="0">
                <a:latin typeface="Arial Black"/>
                <a:hlinkClick r:id="rId2"/>
              </a:rPr>
              <a:t>monina@toronto-bia.com</a:t>
            </a:r>
            <a:r>
              <a:rPr lang="en-US" sz="3200" dirty="0">
                <a:latin typeface="Arial Black"/>
              </a:rPr>
              <a:t> </a:t>
            </a:r>
            <a:endParaRPr lang="en-US" sz="3200" dirty="0">
              <a:latin typeface="Arial Black"/>
              <a:cs typeface="Calibri" panose="020F0502020204030204"/>
            </a:endParaRPr>
          </a:p>
          <a:p>
            <a:pPr algn="ctr"/>
            <a:r>
              <a:rPr lang="en-US" sz="3200" dirty="0">
                <a:latin typeface="Arial Black"/>
              </a:rPr>
              <a:t>OR</a:t>
            </a:r>
            <a:endParaRPr lang="en-US" sz="3200" dirty="0">
              <a:latin typeface="Arial Black"/>
              <a:cs typeface="Calibri" panose="020F0502020204030204"/>
            </a:endParaRPr>
          </a:p>
          <a:p>
            <a:pPr algn="ctr"/>
            <a:r>
              <a:rPr lang="en-US" sz="3200" dirty="0">
                <a:latin typeface="Arial Black"/>
              </a:rPr>
              <a:t> directly to ad partner (CC Monina) if you have questions about offers.</a:t>
            </a:r>
            <a:endParaRPr lang="en-US">
              <a:cs typeface="Calibri"/>
            </a:endParaRPr>
          </a:p>
        </p:txBody>
      </p:sp>
      <p:sp>
        <p:nvSpPr>
          <p:cNvPr id="5" name="Rectangle 4">
            <a:extLst>
              <a:ext uri="{FF2B5EF4-FFF2-40B4-BE49-F238E27FC236}">
                <a16:creationId xmlns:a16="http://schemas.microsoft.com/office/drawing/2014/main" id="{8F7B363E-40BD-4D42-800F-3B3CB046C494}"/>
              </a:ext>
            </a:extLst>
          </p:cNvPr>
          <p:cNvSpPr/>
          <p:nvPr/>
        </p:nvSpPr>
        <p:spPr>
          <a:xfrm>
            <a:off x="0" y="-33293"/>
            <a:ext cx="2032986" cy="6924583"/>
          </a:xfrm>
          <a:prstGeom prst="rect">
            <a:avLst/>
          </a:prstGeom>
          <a:solidFill>
            <a:srgbClr val="01B7CA"/>
          </a:solidFill>
          <a:ln>
            <a:solidFill>
              <a:srgbClr val="01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1B7CA"/>
              </a:solidFill>
            </a:endParaRPr>
          </a:p>
        </p:txBody>
      </p:sp>
      <p:pic>
        <p:nvPicPr>
          <p:cNvPr id="7" name="Picture 6" descr="A picture containing text, clipart&#10;&#10;Description automatically generated">
            <a:extLst>
              <a:ext uri="{FF2B5EF4-FFF2-40B4-BE49-F238E27FC236}">
                <a16:creationId xmlns:a16="http://schemas.microsoft.com/office/drawing/2014/main" id="{373B21E2-22FC-46E2-B2B8-8EEAA962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083" y="5770104"/>
            <a:ext cx="3248025" cy="723900"/>
          </a:xfrm>
          <a:prstGeom prst="rect">
            <a:avLst/>
          </a:prstGeom>
        </p:spPr>
      </p:pic>
    </p:spTree>
    <p:extLst>
      <p:ext uri="{BB962C8B-B14F-4D97-AF65-F5344CB8AC3E}">
        <p14:creationId xmlns:p14="http://schemas.microsoft.com/office/powerpoint/2010/main" val="221928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3D49CB2E530749BD0081F0D1BF5D41" ma:contentTypeVersion="17" ma:contentTypeDescription="Create a new document." ma:contentTypeScope="" ma:versionID="21600d98e63935218d2334604346bf88">
  <xsd:schema xmlns:xsd="http://www.w3.org/2001/XMLSchema" xmlns:xs="http://www.w3.org/2001/XMLSchema" xmlns:p="http://schemas.microsoft.com/office/2006/metadata/properties" xmlns:ns2="efabc7aa-f5be-42b0-a42c-27ee894d3a89" xmlns:ns3="7cfdefdf-9c71-40c7-a36d-9f13b1748b2a" targetNamespace="http://schemas.microsoft.com/office/2006/metadata/properties" ma:root="true" ma:fieldsID="173b8dfbdc8b336bd7e90ba74565aef8" ns2:_="" ns3:_="">
    <xsd:import namespace="efabc7aa-f5be-42b0-a42c-27ee894d3a89"/>
    <xsd:import namespace="7cfdefdf-9c71-40c7-a36d-9f13b1748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bc7aa-f5be-42b0-a42c-27ee894d3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a3da18-b3bc-490e-bb1a-2f124ab985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defdf-9c71-40c7-a36d-9f13b1748b2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770df58-6f2b-4ca1-bfc3-a4926ae92d2c}" ma:internalName="TaxCatchAll" ma:showField="CatchAllData" ma:web="7cfdefdf-9c71-40c7-a36d-9f13b1748b2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9EF01-FFD7-45FD-B501-689B0F6DBF74}">
  <ds:schemaRefs>
    <ds:schemaRef ds:uri="http://schemas.microsoft.com/sharepoint/v3/contenttype/forms"/>
  </ds:schemaRefs>
</ds:datastoreItem>
</file>

<file path=customXml/itemProps2.xml><?xml version="1.0" encoding="utf-8"?>
<ds:datastoreItem xmlns:ds="http://schemas.openxmlformats.org/officeDocument/2006/customXml" ds:itemID="{4661F15C-4CC3-45BB-A596-CDACD12396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bc7aa-f5be-42b0-a42c-27ee894d3a89"/>
    <ds:schemaRef ds:uri="7cfdefdf-9c71-40c7-a36d-9f13b1748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27</cp:revision>
  <dcterms:created xsi:type="dcterms:W3CDTF">2024-06-12T20:23:48Z</dcterms:created>
  <dcterms:modified xsi:type="dcterms:W3CDTF">2024-06-12T20:27:46Z</dcterms:modified>
</cp:coreProperties>
</file>